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Lst>
  <p:notesMasterIdLst>
    <p:notesMasterId r:id="rId15"/>
  </p:notesMasterIdLst>
  <p:sldIdLst>
    <p:sldId id="274" r:id="rId3"/>
    <p:sldId id="275" r:id="rId4"/>
    <p:sldId id="276" r:id="rId5"/>
    <p:sldId id="286" r:id="rId6"/>
    <p:sldId id="287" r:id="rId7"/>
    <p:sldId id="277" r:id="rId8"/>
    <p:sldId id="278" r:id="rId9"/>
    <p:sldId id="279" r:id="rId10"/>
    <p:sldId id="280" r:id="rId11"/>
    <p:sldId id="281" r:id="rId12"/>
    <p:sldId id="282" r:id="rId13"/>
    <p:sldId id="283" r:id="rId14"/>
  </p:sldIdLst>
  <p:sldSz cx="9144000" cy="6858000" type="screen4x3"/>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16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119"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120"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&lt;header&gt;</a:t>
            </a:r>
          </a:p>
        </p:txBody>
      </p:sp>
      <p:sp>
        <p:nvSpPr>
          <p:cNvPr id="121"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&lt;date/time&gt;</a:t>
            </a:r>
          </a:p>
        </p:txBody>
      </p:sp>
      <p:sp>
        <p:nvSpPr>
          <p:cNvPr id="122"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&lt;footer&gt;</a:t>
            </a:r>
          </a:p>
        </p:txBody>
      </p:sp>
      <p:sp>
        <p:nvSpPr>
          <p:cNvPr id="123" name="PlaceHolder 6"/>
          <p:cNvSpPr>
            <a:spLocks noGrp="1"/>
          </p:cNvSpPr>
          <p:nvPr>
            <p:ph type="sldNum"/>
          </p:nvPr>
        </p:nvSpPr>
        <p:spPr>
          <a:xfrm>
            <a:off x="4278960" y="10157400"/>
            <a:ext cx="3280680" cy="534240"/>
          </a:xfrm>
          <a:prstGeom prst="rect">
            <a:avLst/>
          </a:prstGeom>
        </p:spPr>
        <p:txBody>
          <a:bodyPr lIns="0" tIns="0" rIns="0" bIns="0" anchor="b"/>
          <a:lstStyle/>
          <a:p>
            <a:pPr algn="r"/>
            <a:fld id="{B53B006A-36A8-4205-B20A-72E966BD98E9}" type="slidenum">
              <a:rPr lang="en-US" sz="1400" b="0" strike="noStrike" spc="-1">
                <a:latin typeface="Times New Roman"/>
              </a:rPr>
              <a:t>‹#›</a:t>
            </a:fld>
            <a:endParaRPr lang="en-US" sz="1400" b="0" strike="noStrike" spc="-1">
              <a:latin typeface="Times New Roman"/>
            </a:endParaRPr>
          </a:p>
        </p:txBody>
      </p:sp>
    </p:spTree>
    <p:extLst>
      <p:ext uri="{BB962C8B-B14F-4D97-AF65-F5344CB8AC3E}">
        <p14:creationId xmlns:p14="http://schemas.microsoft.com/office/powerpoint/2010/main" val="4099040715"/>
      </p:ext>
    </p:extLst>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noRot="1" noChangeAspect="1"/>
          </p:cNvSpPr>
          <p:nvPr>
            <p:ph type="sldImg"/>
          </p:nvPr>
        </p:nvSpPr>
        <p:spPr>
          <a:xfrm>
            <a:off x="1371600" y="1143000"/>
            <a:ext cx="4114080" cy="3085560"/>
          </a:xfrm>
          <a:prstGeom prst="rect">
            <a:avLst/>
          </a:prstGeom>
        </p:spPr>
      </p:sp>
      <p:sp>
        <p:nvSpPr>
          <p:cNvPr id="256" name="PlaceHolder 2"/>
          <p:cNvSpPr>
            <a:spLocks noGrp="1"/>
          </p:cNvSpPr>
          <p:nvPr>
            <p:ph type="body"/>
          </p:nvPr>
        </p:nvSpPr>
        <p:spPr>
          <a:xfrm>
            <a:off x="685800" y="4400640"/>
            <a:ext cx="5485680" cy="3599640"/>
          </a:xfrm>
          <a:prstGeom prst="rect">
            <a:avLst/>
          </a:prstGeom>
        </p:spPr>
        <p:txBody>
          <a:bodyPr lIns="0" tIns="0" rIns="0" bIns="0"/>
          <a:lstStyle/>
          <a:p>
            <a:pPr marL="215900" indent="-215900">
              <a:lnSpc>
                <a:spcPct val="100000"/>
              </a:lnSpc>
            </a:pPr>
            <a:r>
              <a:rPr lang="" altLang="en-US" sz="2000" b="0" strike="noStrike" spc="-1">
                <a:latin typeface="Arial"/>
              </a:rPr>
              <a:t>&gt;&gt;</a:t>
            </a:r>
            <a:r>
              <a:rPr lang="en-US" altLang="en-US" sz="2000" b="1" strike="noStrike">
                <a:latin typeface="Arial"/>
                <a:sym typeface="+mn-ea"/>
              </a:rPr>
              <a:t>Технология изготовления</a:t>
            </a:r>
            <a:endParaRPr lang="" altLang="en-US" sz="2000" b="0" strike="noStrike" spc="-1">
              <a:latin typeface="Arial"/>
            </a:endParaRPr>
          </a:p>
          <a:p>
            <a:pPr marL="215900" indent="-215900">
              <a:lnSpc>
                <a:spcPct val="100000"/>
              </a:lnSpc>
            </a:pPr>
            <a:r>
              <a:rPr lang="en-US" sz="2000" b="0" strike="noStrike" spc="-1">
                <a:latin typeface="Arial"/>
              </a:rPr>
              <a:t>Гибридно-пленочная технология позволяет изготовить функционально сложные устройства высокой степени интеграции, но не на одной полупроводниковой пластине, а на диэлектрической подложке в виде нескольких кристаллов, помещенных в общий корпус (рис. 12).</a:t>
            </a:r>
          </a:p>
          <a:p>
            <a:pPr marL="215900" indent="-215900">
              <a:lnSpc>
                <a:spcPct val="100000"/>
              </a:lnSpc>
            </a:pPr>
            <a:endParaRPr lang="en-US" sz="2000" b="0" strike="noStrike" spc="-1">
              <a:latin typeface="Arial"/>
            </a:endParaRPr>
          </a:p>
          <a:p>
            <a:pPr marL="215900" indent="-215900">
              <a:lnSpc>
                <a:spcPct val="100000"/>
              </a:lnSpc>
            </a:pPr>
            <a:r>
              <a:rPr lang="en-US" sz="2000" b="1" strike="noStrike" spc="-1">
                <a:latin typeface="Arial"/>
              </a:rPr>
              <a:t>Тонкопленочная технология</a:t>
            </a:r>
            <a:r>
              <a:rPr lang="en-US" sz="2000" b="0" strike="noStrike" spc="-1">
                <a:latin typeface="Arial"/>
              </a:rPr>
              <a:t> применяется для изготовления пассивной части микросхем, состоящей из высокоточных резисторов, конденсаторов, токоведущих дорожек и контактных площадок. Основа тонкопленочных элементов – пленки толщиной 0,01…1 мкм. Для их формирования применяют два класса технологических способов:</a:t>
            </a:r>
          </a:p>
          <a:p>
            <a:pPr marL="215900" indent="-215900">
              <a:lnSpc>
                <a:spcPct val="100000"/>
              </a:lnSpc>
            </a:pPr>
            <a:r>
              <a:rPr lang="en-US" sz="2000" b="0" strike="noStrike" spc="-1">
                <a:latin typeface="Arial"/>
              </a:rPr>
              <a:t>1 </a:t>
            </a:r>
            <a:r>
              <a:rPr lang="en-US" sz="2000" b="1" strike="noStrike" spc="-1">
                <a:latin typeface="Arial"/>
              </a:rPr>
              <a:t>Физические</a:t>
            </a:r>
            <a:endParaRPr lang="en-US" sz="2000" b="0" strike="noStrike" spc="-1">
              <a:latin typeface="Arial"/>
            </a:endParaRPr>
          </a:p>
          <a:p>
            <a:pPr marL="215900" indent="-215900">
              <a:lnSpc>
                <a:spcPct val="100000"/>
              </a:lnSpc>
            </a:pPr>
            <a:r>
              <a:rPr lang="en-US" sz="2000" b="0" strike="noStrike" spc="-1">
                <a:latin typeface="Arial"/>
              </a:rPr>
              <a:t>        -Термовакуумное осаждение,</a:t>
            </a:r>
          </a:p>
          <a:p>
            <a:pPr marL="215900" indent="-215900">
              <a:lnSpc>
                <a:spcPct val="100000"/>
              </a:lnSpc>
            </a:pPr>
            <a:r>
              <a:rPr lang="en-US" sz="2000" b="0" strike="noStrike" spc="-1">
                <a:latin typeface="Arial"/>
              </a:rPr>
              <a:t>        -ионное распыление;</a:t>
            </a:r>
          </a:p>
          <a:p>
            <a:pPr marL="215900" indent="-215900">
              <a:lnSpc>
                <a:spcPct val="100000"/>
              </a:lnSpc>
            </a:pPr>
            <a:r>
              <a:rPr lang="en-US" sz="2000" b="1" strike="noStrike" spc="-1">
                <a:latin typeface="Arial"/>
              </a:rPr>
              <a:t>2 Химические </a:t>
            </a:r>
            <a:endParaRPr lang="en-US" sz="2000" b="0" strike="noStrike" spc="-1">
              <a:latin typeface="Arial"/>
            </a:endParaRPr>
          </a:p>
          <a:p>
            <a:pPr marL="215900" indent="-215900">
              <a:lnSpc>
                <a:spcPct val="100000"/>
              </a:lnSpc>
            </a:pPr>
            <a:r>
              <a:rPr lang="en-US" sz="2000" b="0" strike="noStrike" spc="-1">
                <a:latin typeface="Arial"/>
              </a:rPr>
              <a:t>        -химическое осаждение</a:t>
            </a:r>
          </a:p>
          <a:p>
            <a:pPr marL="215900" indent="-215900">
              <a:lnSpc>
                <a:spcPct val="100000"/>
              </a:lnSpc>
            </a:pPr>
            <a:r>
              <a:rPr lang="en-US" sz="2000" b="0" strike="noStrike" spc="-1">
                <a:latin typeface="Arial"/>
              </a:rPr>
              <a:t>        -электрохимическое осаждение,</a:t>
            </a:r>
          </a:p>
          <a:p>
            <a:pPr marL="215900" indent="-215900">
              <a:lnSpc>
                <a:spcPct val="100000"/>
              </a:lnSpc>
            </a:pPr>
            <a:r>
              <a:rPr lang="en-US" sz="2000" b="0" strike="noStrike" spc="-1">
                <a:latin typeface="Arial"/>
              </a:rPr>
              <a:t>        -термическое окисление</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Основой пленочной схемы является </a:t>
            </a:r>
            <a:r>
              <a:rPr lang="en-US" sz="2000" b="1" strike="noStrike" spc="-1">
                <a:latin typeface="Arial"/>
              </a:rPr>
              <a:t>подложка</a:t>
            </a:r>
            <a:r>
              <a:rPr lang="en-US" sz="2000" b="0" strike="noStrike" spc="-1">
                <a:latin typeface="Arial"/>
              </a:rPr>
              <a:t>. К её материалу предъявляются следующие требования:</a:t>
            </a:r>
          </a:p>
          <a:p>
            <a:pPr marL="215900" indent="-215900">
              <a:lnSpc>
                <a:spcPct val="100000"/>
              </a:lnSpc>
            </a:pPr>
            <a:r>
              <a:rPr lang="en-US" sz="2000" b="0" strike="noStrike" spc="-1">
                <a:latin typeface="Arial"/>
              </a:rPr>
              <a:t>- термостойкость 500…600оС – необходима и при осаждении пленок, и при эксплуатации ИС;</a:t>
            </a:r>
          </a:p>
          <a:p>
            <a:pPr marL="215900" indent="-215900">
              <a:lnSpc>
                <a:spcPct val="100000"/>
              </a:lnSpc>
            </a:pPr>
            <a:r>
              <a:rPr lang="en-US" sz="2000" b="0" strike="noStrike" spc="-1">
                <a:latin typeface="Arial"/>
              </a:rPr>
              <a:t>- механическая прочность;</a:t>
            </a:r>
          </a:p>
          <a:p>
            <a:pPr marL="215900" indent="-215900">
              <a:lnSpc>
                <a:spcPct val="100000"/>
              </a:lnSpc>
            </a:pPr>
            <a:r>
              <a:rPr lang="en-US" sz="2000" b="0" strike="noStrike" spc="-1">
                <a:latin typeface="Arial"/>
              </a:rPr>
              <a:t>- совпадение температурного коэффициента линейного расширения с материалом пленок;</a:t>
            </a:r>
          </a:p>
          <a:p>
            <a:pPr marL="215900" indent="-215900">
              <a:lnSpc>
                <a:spcPct val="100000"/>
              </a:lnSpc>
            </a:pPr>
            <a:r>
              <a:rPr lang="en-US" sz="2000" b="0" strike="noStrike" spc="-1">
                <a:latin typeface="Arial"/>
              </a:rPr>
              <a:t>- беспористость – обеспечивает отсутствие побочных химических реакций;</a:t>
            </a:r>
          </a:p>
          <a:p>
            <a:pPr marL="215900" indent="-215900">
              <a:lnSpc>
                <a:spcPct val="100000"/>
              </a:lnSpc>
            </a:pPr>
            <a:r>
              <a:rPr lang="en-US" sz="2000" b="0" strike="noStrike" spc="-1">
                <a:latin typeface="Arial"/>
              </a:rPr>
              <a:t>- химическая стойкость;</a:t>
            </a:r>
          </a:p>
          <a:p>
            <a:pPr marL="215900" indent="-215900">
              <a:lnSpc>
                <a:spcPct val="100000"/>
              </a:lnSpc>
            </a:pPr>
            <a:r>
              <a:rPr lang="en-US" sz="2000" b="0" strike="noStrike" spc="-1">
                <a:latin typeface="Arial"/>
              </a:rPr>
              <a:t>- шероховатость в определенном диапазоне – обеспечивает нужный уровень дефектности пленки</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Универсального материала, отвечающего всем этим требованиям, нет.</a:t>
            </a:r>
          </a:p>
          <a:p>
            <a:pPr marL="215900" indent="-215900">
              <a:lnSpc>
                <a:spcPct val="100000"/>
              </a:lnSpc>
            </a:pPr>
            <a:r>
              <a:rPr lang="en-US" sz="2000" b="0" strike="noStrike" spc="-1">
                <a:latin typeface="Arial"/>
              </a:rPr>
              <a:t>Подбор осуществляется, исходя из функционального назначения и условий работы ИС. Наибольшее распространение получили:</a:t>
            </a:r>
          </a:p>
          <a:p>
            <a:pPr marL="215900" indent="-215900">
              <a:lnSpc>
                <a:spcPct val="100000"/>
              </a:lnSpc>
            </a:pPr>
            <a:r>
              <a:rPr lang="en-US" sz="2000" b="0" strike="noStrike" spc="-1">
                <a:latin typeface="Arial"/>
              </a:rPr>
              <a:t>- </a:t>
            </a:r>
            <a:r>
              <a:rPr lang="en-US" sz="2000" b="1" strike="noStrike" spc="-1">
                <a:latin typeface="Arial"/>
              </a:rPr>
              <a:t>керамические подложки</a:t>
            </a:r>
            <a:r>
              <a:rPr lang="en-US" sz="2000" b="0" strike="noStrike" spc="-1">
                <a:latin typeface="Arial"/>
              </a:rPr>
              <a:t> – обладают хорошей теплопроводностью, но пористые и, следовательно, газонасыщаемые;</a:t>
            </a:r>
          </a:p>
          <a:p>
            <a:pPr marL="215900" indent="-215900">
              <a:lnSpc>
                <a:spcPct val="100000"/>
              </a:lnSpc>
            </a:pPr>
            <a:r>
              <a:rPr lang="en-US" sz="2000" b="0" strike="noStrike" spc="-1">
                <a:latin typeface="Arial"/>
              </a:rPr>
              <a:t>- </a:t>
            </a:r>
            <a:r>
              <a:rPr lang="en-US" sz="2000" b="1" strike="noStrike" spc="-1">
                <a:latin typeface="Arial"/>
              </a:rPr>
              <a:t>стеклянные подложки</a:t>
            </a:r>
            <a:r>
              <a:rPr lang="en-US" sz="2000" b="0" strike="noStrike" spc="-1">
                <a:latin typeface="Arial"/>
              </a:rPr>
              <a:t> – имеют самую гладкую поверхность, но плохую теплопроводность и механическую прочность;</a:t>
            </a:r>
          </a:p>
          <a:p>
            <a:pPr marL="215900" indent="-215900">
              <a:lnSpc>
                <a:spcPct val="100000"/>
              </a:lnSpc>
            </a:pPr>
            <a:r>
              <a:rPr lang="en-US" sz="2000" b="0" strike="noStrike" spc="-1">
                <a:latin typeface="Arial"/>
              </a:rPr>
              <a:t>- </a:t>
            </a:r>
            <a:r>
              <a:rPr lang="en-US" sz="2000" b="1" strike="noStrike" spc="-1">
                <a:latin typeface="Arial"/>
              </a:rPr>
              <a:t>подложки из ситалла</a:t>
            </a:r>
            <a:r>
              <a:rPr lang="en-US" sz="2000" b="0" strike="noStrike" spc="-1">
                <a:latin typeface="Arial"/>
              </a:rPr>
              <a:t> – это кристаллический материал, в 2…3 раза прочнее стекла, беспористый, химически стоек, термостоек при температурах -60…+700 С.</a:t>
            </a:r>
          </a:p>
        </p:txBody>
      </p:sp>
      <p:sp>
        <p:nvSpPr>
          <p:cNvPr id="257" name="CustomShape 3"/>
          <p:cNvSpPr/>
          <p:nvPr/>
        </p:nvSpPr>
        <p:spPr>
          <a:xfrm>
            <a:off x="3884760" y="8685360"/>
            <a:ext cx="2971080" cy="45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lstStyle/>
          <a:p>
            <a:pPr algn="r">
              <a:lnSpc>
                <a:spcPct val="100000"/>
              </a:lnSpc>
            </a:pPr>
            <a:fld id="{31D6999D-4872-40DE-AF28-CE1B5F057E0C}" type="slidenum">
              <a:rPr lang="en-US" sz="1200" b="0" strike="noStrike" spc="-1">
                <a:solidFill>
                  <a:srgbClr val="000000"/>
                </a:solidFill>
                <a:latin typeface="Times New Roman"/>
                <a:ea typeface="+mn-ea"/>
              </a:rPr>
              <a:t>1</a:t>
            </a:fld>
            <a:endParaRPr lang="en-US" sz="1200" b="0" strike="noStrike" spc="-1">
              <a:latin typeface="Arial"/>
            </a:endParaRPr>
          </a:p>
        </p:txBody>
      </p:sp>
    </p:spTree>
    <p:extLst>
      <p:ext uri="{BB962C8B-B14F-4D97-AF65-F5344CB8AC3E}">
        <p14:creationId xmlns:p14="http://schemas.microsoft.com/office/powerpoint/2010/main" val="233681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extLst>
      <p:ext uri="{BB962C8B-B14F-4D97-AF65-F5344CB8AC3E}">
        <p14:creationId xmlns:p14="http://schemas.microsoft.com/office/powerpoint/2010/main" val="1832202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noRot="1" noChangeAspect="1"/>
          </p:cNvSpPr>
          <p:nvPr>
            <p:ph type="sldImg"/>
          </p:nvPr>
        </p:nvSpPr>
        <p:spPr>
          <a:xfrm>
            <a:off x="1371600" y="1143000"/>
            <a:ext cx="4114080" cy="3085560"/>
          </a:xfrm>
          <a:prstGeom prst="rect">
            <a:avLst/>
          </a:prstGeom>
        </p:spPr>
      </p:sp>
      <p:sp>
        <p:nvSpPr>
          <p:cNvPr id="259" name="PlaceHolder 2"/>
          <p:cNvSpPr>
            <a:spLocks noGrp="1"/>
          </p:cNvSpPr>
          <p:nvPr>
            <p:ph type="body"/>
          </p:nvPr>
        </p:nvSpPr>
        <p:spPr>
          <a:xfrm>
            <a:off x="685800" y="4400640"/>
            <a:ext cx="5485680" cy="3599640"/>
          </a:xfrm>
          <a:prstGeom prst="rect">
            <a:avLst/>
          </a:prstGeom>
        </p:spPr>
        <p:txBody>
          <a:bodyPr lIns="0" tIns="0" rIns="0" bIns="0"/>
          <a:lstStyle/>
          <a:p>
            <a:pPr marL="215900" indent="-215900">
              <a:lnSpc>
                <a:spcPct val="100000"/>
              </a:lnSpc>
            </a:pPr>
            <a:r>
              <a:rPr lang="en-US" sz="2000" b="0" strike="noStrike" spc="-1">
                <a:latin typeface="Arial"/>
              </a:rPr>
              <a:t>&gt;&gt;Тонкопленочный резистор (рис. 13) – это полоска из пленки на поверхности подложки между двумя пленочными проводниками. Для их изготовления используют металлы (рений, вольфрам, тантал, хром), сплавы металлов (например, металло-силицидные, т.е. с добавлением кремния) и смеси (металл плюс керамика - керметы). Сопротивление пленки из такого материала зависит не столько от свойств самого вещества, сколько определяется дефектами структуры пленки (рис. 14), причем за счет дефектности пленок создают не только низко-, но и высокоомные резисторы.</a:t>
            </a:r>
          </a:p>
          <a:p>
            <a:pPr marL="215900" indent="-215900">
              <a:lnSpc>
                <a:spcPct val="100000"/>
              </a:lnSpc>
            </a:pPr>
            <a:r>
              <a:rPr lang="en-US" sz="2000" b="0" strike="noStrike" spc="-1">
                <a:latin typeface="Arial"/>
              </a:rPr>
              <a:t>Диапазон сопротивлений составляет от нескольких Ом до 100 кОм.</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Толстопленочная технология связана с комплексным применением проводящих и диэлектрических материалов и выходит за пределы темы «Полупроводниковые материалы».</a:t>
            </a:r>
          </a:p>
        </p:txBody>
      </p:sp>
      <p:sp>
        <p:nvSpPr>
          <p:cNvPr id="260" name="CustomShape 3"/>
          <p:cNvSpPr/>
          <p:nvPr/>
        </p:nvSpPr>
        <p:spPr>
          <a:xfrm>
            <a:off x="3884760" y="8685360"/>
            <a:ext cx="2971080" cy="45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lstStyle/>
          <a:p>
            <a:pPr algn="r">
              <a:lnSpc>
                <a:spcPct val="100000"/>
              </a:lnSpc>
            </a:pPr>
            <a:fld id="{292A6053-6121-4020-94EC-93E17B9E673C}" type="slidenum">
              <a:rPr lang="en-US" sz="1200" b="0" strike="noStrike" spc="-1">
                <a:solidFill>
                  <a:srgbClr val="000000"/>
                </a:solidFill>
                <a:latin typeface="Times New Roman"/>
                <a:ea typeface="+mn-ea"/>
              </a:rPr>
              <a:t>2</a:t>
            </a:fld>
            <a:endParaRPr lang="en-US" sz="1200" b="0" strike="noStrike" spc="-1">
              <a:latin typeface="Arial"/>
            </a:endParaRPr>
          </a:p>
        </p:txBody>
      </p:sp>
    </p:spTree>
    <p:extLst>
      <p:ext uri="{BB962C8B-B14F-4D97-AF65-F5344CB8AC3E}">
        <p14:creationId xmlns:p14="http://schemas.microsoft.com/office/powerpoint/2010/main" val="4075617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noRot="1" noChangeAspect="1"/>
          </p:cNvSpPr>
          <p:nvPr>
            <p:ph type="sldImg"/>
          </p:nvPr>
        </p:nvSpPr>
        <p:spPr>
          <a:xfrm>
            <a:off x="1371600" y="1143000"/>
            <a:ext cx="4114080" cy="3085560"/>
          </a:xfrm>
          <a:prstGeom prst="rect">
            <a:avLst/>
          </a:prstGeom>
        </p:spPr>
      </p:sp>
      <p:sp>
        <p:nvSpPr>
          <p:cNvPr id="262" name="PlaceHolder 2"/>
          <p:cNvSpPr>
            <a:spLocks noGrp="1"/>
          </p:cNvSpPr>
          <p:nvPr>
            <p:ph type="body"/>
          </p:nvPr>
        </p:nvSpPr>
        <p:spPr>
          <a:xfrm>
            <a:off x="685800" y="4400640"/>
            <a:ext cx="5485680" cy="3599640"/>
          </a:xfrm>
          <a:prstGeom prst="rect">
            <a:avLst/>
          </a:prstGeom>
        </p:spPr>
        <p:txBody>
          <a:bodyPr lIns="0" tIns="0" rIns="0" bIns="0"/>
          <a:lstStyle/>
          <a:p>
            <a:pPr marL="215900" indent="-215900">
              <a:lnSpc>
                <a:spcPct val="100000"/>
              </a:lnSpc>
            </a:pPr>
            <a:r>
              <a:rPr lang="en-US" sz="2000" b="0" strike="noStrike" spc="-1">
                <a:latin typeface="Arial"/>
              </a:rPr>
              <a:t>&gt;&gt;</a:t>
            </a:r>
            <a:r>
              <a:rPr lang="en-US" sz="2000" b="1" strike="noStrike" spc="-1">
                <a:latin typeface="Arial"/>
              </a:rPr>
              <a:t>Контактная металлизация</a:t>
            </a:r>
            <a:endParaRPr lang="en-US" sz="2000" b="0" strike="noStrike" spc="-1">
              <a:latin typeface="Arial"/>
            </a:endParaRP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Рассмотрим на примере биполярного транзистора. Для присоединения к областям транзистора электрических выводов необходимо металлизовать поверхности контактов эмиттера, базы и коллектора посредством следующих операций:</a:t>
            </a:r>
          </a:p>
          <a:p>
            <a:pPr marL="215900" indent="-215900">
              <a:lnSpc>
                <a:spcPct val="100000"/>
              </a:lnSpc>
            </a:pPr>
            <a:r>
              <a:rPr lang="en-US" sz="2000" b="0" strike="noStrike" spc="-1">
                <a:latin typeface="Arial"/>
              </a:rPr>
              <a:t> Фотолитография для удаления ненужных участков пленки SiO2(Диоксид кремния).</a:t>
            </a:r>
          </a:p>
          <a:p>
            <a:pPr marL="215900" indent="-215900">
              <a:lnSpc>
                <a:spcPct val="100000"/>
              </a:lnSpc>
            </a:pPr>
            <a:r>
              <a:rPr lang="en-US" sz="2000" b="0" strike="noStrike" spc="-1">
                <a:latin typeface="Arial"/>
              </a:rPr>
              <a:t> Напыление слоя алюминия толщиной около 1 мкм на всю поверхность пластины с помощью термического испарения в вакууме.</a:t>
            </a:r>
          </a:p>
          <a:p>
            <a:pPr marL="215900" indent="-215900">
              <a:lnSpc>
                <a:spcPct val="100000"/>
              </a:lnSpc>
            </a:pPr>
            <a:r>
              <a:rPr lang="en-US" sz="2000" b="0" strike="noStrike" spc="-1">
                <a:latin typeface="Arial"/>
              </a:rPr>
              <a:t> Фотолитография для удаления лишнего металла между областями контактов.</a:t>
            </a:r>
          </a:p>
          <a:p>
            <a:pPr marL="215900" indent="-215900">
              <a:lnSpc>
                <a:spcPct val="100000"/>
              </a:lnSpc>
            </a:pPr>
            <a:r>
              <a:rPr lang="en-US" sz="2000" b="0" strike="noStrike" spc="-1">
                <a:latin typeface="Arial"/>
              </a:rPr>
              <a:t>При изготовлении ИС аналогичным образом создают тонкопленочные пассивные элементы (конденсаторы, резисторы) и осуществляют коммутацию между транзисторами.</a:t>
            </a:r>
          </a:p>
          <a:p>
            <a:pPr marL="215900" indent="-215900">
              <a:lnSpc>
                <a:spcPct val="100000"/>
              </a:lnSpc>
            </a:pPr>
            <a:endParaRPr lang="en-US" sz="2000" b="0" strike="noStrike" spc="-1">
              <a:latin typeface="Arial"/>
            </a:endParaRPr>
          </a:p>
          <a:p>
            <a:pPr marL="215900" indent="-215900">
              <a:lnSpc>
                <a:spcPct val="100000"/>
              </a:lnSpc>
            </a:pPr>
            <a:endParaRPr lang="en-US" sz="2000" b="0" strike="noStrike" spc="-1">
              <a:latin typeface="Arial"/>
            </a:endParaRPr>
          </a:p>
          <a:p>
            <a:pPr marL="215900" indent="-215900">
              <a:lnSpc>
                <a:spcPct val="100000"/>
              </a:lnSpc>
            </a:pPr>
            <a:r>
              <a:rPr lang="en-US" sz="2000" b="1" strike="noStrike" spc="-1">
                <a:latin typeface="Arial"/>
              </a:rPr>
              <a:t>Сборка и герметизация</a:t>
            </a:r>
            <a:endParaRPr lang="en-US" sz="2000" b="0" strike="noStrike" spc="-1">
              <a:latin typeface="Arial"/>
            </a:endParaRPr>
          </a:p>
          <a:p>
            <a:pPr marL="215900" indent="-215900">
              <a:lnSpc>
                <a:spcPct val="100000"/>
              </a:lnSpc>
            </a:pPr>
            <a:r>
              <a:rPr lang="en-US" sz="2000" b="0" strike="noStrike" spc="-1">
                <a:latin typeface="Arial"/>
              </a:rPr>
              <a:t>Одна пластина полупроводника после проведения всех необходимых для изготовления транзисторов технологических операций содержит от нескольких сотен до десятков тысяч отдельных транзисторов. Эту пластину разрезают на отдельные структуры, называемые кристаллами. Такой структурой может быть и отдельный транзистор, и ИС. Кристалл напаивают на кристаллодержатель, осуществляют разводку:</a:t>
            </a:r>
          </a:p>
          <a:p>
            <a:pPr marL="215900" indent="-215900">
              <a:lnSpc>
                <a:spcPct val="100000"/>
              </a:lnSpc>
            </a:pPr>
            <a:r>
              <a:rPr lang="en-US" sz="2000" b="0" strike="noStrike" spc="-1">
                <a:latin typeface="Arial"/>
              </a:rPr>
              <a:t> для отдельного транзистора это подсоединение электрических выводов к контактам базы, эмиттера и коллектора.</a:t>
            </a:r>
          </a:p>
          <a:p>
            <a:pPr marL="215900" indent="-215900">
              <a:lnSpc>
                <a:spcPct val="100000"/>
              </a:lnSpc>
            </a:pPr>
            <a:r>
              <a:rPr lang="en-US" sz="2000" b="0" strike="noStrike" spc="-1">
                <a:latin typeface="Arial"/>
              </a:rPr>
              <a:t> для микросхемы это подсоединение электрических выводов к металлизованным контактам в соответствии с топологической схемой ИС.</a:t>
            </a:r>
          </a:p>
          <a:p>
            <a:pPr marL="215900" indent="-215900">
              <a:lnSpc>
                <a:spcPct val="100000"/>
              </a:lnSpc>
            </a:pPr>
            <a:endParaRPr lang="en-US" sz="2000" b="0" strike="noStrike" spc="-1">
              <a:latin typeface="Arial"/>
            </a:endParaRPr>
          </a:p>
          <a:p>
            <a:pPr marL="215900" indent="-215900">
              <a:lnSpc>
                <a:spcPct val="100000"/>
              </a:lnSpc>
            </a:pPr>
            <a:r>
              <a:rPr lang="en-US" sz="2000" b="0" strike="noStrike" spc="-1">
                <a:latin typeface="Arial"/>
              </a:rPr>
              <a:t>Далее осущуствляется </a:t>
            </a:r>
            <a:r>
              <a:rPr lang="en-US" sz="2000" b="1" strike="noStrike" spc="-1">
                <a:latin typeface="Arial"/>
              </a:rPr>
              <a:t>герметизация </a:t>
            </a:r>
            <a:r>
              <a:rPr lang="en-US" sz="2000" b="0" strike="noStrike" spc="-1">
                <a:latin typeface="Arial"/>
              </a:rPr>
              <a:t>для отдельного транзистора – размещая в металлический корпус или заливая пластмассой, для ИС – заливая пластмассой.</a:t>
            </a:r>
          </a:p>
          <a:p>
            <a:pPr marL="215900" indent="-215900">
              <a:lnSpc>
                <a:spcPct val="100000"/>
              </a:lnSpc>
            </a:pPr>
            <a:r>
              <a:rPr lang="en-US" sz="2000" b="0" strike="noStrike" spc="-1">
                <a:latin typeface="Arial"/>
              </a:rPr>
              <a:t>Все процессы производства в микроэлектронике реализуются мехатронными системами (фото см. в приложении), функционирующими в специальных «чистых помещениях».</a:t>
            </a:r>
          </a:p>
        </p:txBody>
      </p:sp>
      <p:sp>
        <p:nvSpPr>
          <p:cNvPr id="263" name="CustomShape 3"/>
          <p:cNvSpPr/>
          <p:nvPr/>
        </p:nvSpPr>
        <p:spPr>
          <a:xfrm>
            <a:off x="3884760" y="8685360"/>
            <a:ext cx="2971080" cy="457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lstStyle/>
          <a:p>
            <a:pPr algn="r">
              <a:lnSpc>
                <a:spcPct val="100000"/>
              </a:lnSpc>
            </a:pPr>
            <a:fld id="{F7ED7F4F-EB57-460A-AD8E-F5FD88F1A2BA}" type="slidenum">
              <a:rPr lang="en-US" sz="1200" b="0" strike="noStrike" spc="-1">
                <a:solidFill>
                  <a:srgbClr val="000000"/>
                </a:solidFill>
                <a:latin typeface="Times New Roman"/>
                <a:ea typeface="+mn-ea"/>
              </a:rPr>
              <a:t>3</a:t>
            </a:fld>
            <a:endParaRPr lang="en-US" sz="1200" b="0" strike="noStrike" spc="-1">
              <a:latin typeface="Arial"/>
            </a:endParaRPr>
          </a:p>
        </p:txBody>
      </p:sp>
    </p:spTree>
    <p:extLst>
      <p:ext uri="{BB962C8B-B14F-4D97-AF65-F5344CB8AC3E}">
        <p14:creationId xmlns:p14="http://schemas.microsoft.com/office/powerpoint/2010/main" val="606175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r>
              <a:rPr lang="" altLang="en-US" sz="2000"/>
              <a:t>&gt;&gt;</a:t>
            </a:r>
            <a:r>
              <a:rPr lang="en-US" b="1"/>
              <a:t>Контроль качества</a:t>
            </a:r>
            <a:endParaRPr lang="en-US"/>
          </a:p>
          <a:p>
            <a:endParaRPr lang="en-US"/>
          </a:p>
          <a:p>
            <a:r>
              <a:rPr lang="en-US"/>
              <a:t>Для контроля качества интегральных микросхем широко применяют так называемые тестовые структуры.</a:t>
            </a:r>
          </a:p>
          <a:p>
            <a:endParaRPr lang="en-US"/>
          </a:p>
          <a:p>
            <a:r>
              <a:rPr lang="en-US"/>
              <a:t>Тестирование полупроводниковых пластин, тестовый контроль полупроводниковой пластин - один из этапов полупроводникового производства. Во время этого этапа автоматизированные установки тестирования проводят функциональное тестирование интегральных схем, изготовленных на полупроводниковой пластине. Этот этап проводится на неразрезанной пластине и позволяет определить, какие из схем были корректно изготовлены и могут быть переданы на этап корпусирования.</a:t>
            </a:r>
          </a:p>
          <a:p>
            <a:endParaRPr lang="en-US"/>
          </a:p>
          <a:p>
            <a:r>
              <a:rPr lang="en-US" b="1" i="1"/>
              <a:t>Тестовая структура </a:t>
            </a:r>
            <a:r>
              <a:rPr lang="en-US"/>
              <a:t>— структура, формируемая на полупроводниковой пластине, используемая в процессе тестового контроля пластин и микросхем на производстве. Тестовым кристаллом называют совокупность различных тестовых структур, сформированных в определённой области рабочей пластины параллельно с кристаллами производимых микросхем. Тестовые структуры должны иметь определённое сходство с рабочими компонентами интегральных схем (ИС), чтобы объективно отражать их свойства. Все тестовые структуры имеют большое число конструкторских, топологических и схемотехнических исполнений.</a:t>
            </a:r>
          </a:p>
          <a:p>
            <a:endParaRPr lang="en-US"/>
          </a:p>
          <a:p>
            <a:r>
              <a:rPr lang="en-US"/>
              <a:t>По назначению структуры делят на параметрические и функциональные.</a:t>
            </a:r>
          </a:p>
          <a:p>
            <a:pPr marL="285750" indent="-285750">
              <a:buFont typeface="Arial" panose="02080604020202020204" pitchFamily="34" charset="0"/>
              <a:buChar char="•"/>
            </a:pPr>
            <a:r>
              <a:rPr lang="en-US"/>
              <a:t>Параметрические тестовые структуры предназначены для исследования физических параметров компонентов ИС, таких как геометрические размеры топологических элементов, удельное поверхностное сопротивление слоёв, качество металлизации. Конструктивно такие тестовые структуры могут быть выполнены в виде различных поверхностных резисторов, встречно-штыревых линий либо группы контактов.</a:t>
            </a:r>
          </a:p>
          <a:p>
            <a:pPr marL="0" indent="0">
              <a:buFont typeface="Arial" panose="02080604020202020204" pitchFamily="34" charset="0"/>
              <a:buNone/>
            </a:pPr>
            <a:endParaRPr lang="en-US"/>
          </a:p>
          <a:p>
            <a:pPr marL="285750" indent="-285750">
              <a:buFont typeface="Arial" panose="02080604020202020204" pitchFamily="34" charset="0"/>
              <a:buChar char="•"/>
            </a:pPr>
            <a:r>
              <a:rPr lang="en-US"/>
              <a:t>Функциональные тестовые структуры предназначены для исследования функциональности или контроля работоспособности ИС после прохождения всех технологических операций. Конструктивно функциональные тестовые структуры могут быть выполнены в виде транзисторов, кольцевых генераторов, различных логических элементов; позволяют контролировать скорость рекомбинации и время жизни носителей заряда, профиль распределения примесей, динамические характеристики прибора.</a:t>
            </a:r>
          </a:p>
        </p:txBody>
      </p:sp>
    </p:spTree>
    <p:extLst>
      <p:ext uri="{BB962C8B-B14F-4D97-AF65-F5344CB8AC3E}">
        <p14:creationId xmlns:p14="http://schemas.microsoft.com/office/powerpoint/2010/main" val="116267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r>
              <a:rPr lang="" altLang="en-US"/>
              <a:t>&gt;&gt;</a:t>
            </a:r>
            <a:r>
              <a:rPr lang="en-US"/>
              <a:t>Тестировщик полупроводниковых пластин (установка автоматической разбраковки пластин) это устройство, использующееся для проверки интегральных схем, сформированных на пластине до порезки на отдельные чипы. Для электрического тестирования набора чипов полупроводниковых приборов или ИС на пластине используются так называемые «зондовые платы» (probe card (англ.)русск.) либо зондовые держатели, содержащие набор зондов (например игл для электрического контакта) удерживающиеся на месте (или подвижные по вертикали) в то время как пластины, вакуумно прикрепленные к подвижному патрону, могут перемещаться в двух (трех) координатах плюс вращение. Таким образом тестировщик перемещает набор зондов в позицию над одним из чипов и опускает на него зонды. Когда один чип протестирован тестировщик перемещает пластину на следующий чип, и дает сигнал на проведение следующего теста. Тестировщик полупроводниковых пластин, как правило, отвечает за загрузку и выгрузку пластин из транспортной тары (или кассеты) и оснащен оптикой автоматического распознавания, способной выравнивать пластину с достаточной точностью, чтобы обеспечить точное позиционирование кончиков зондов на контактных площадках на подложке</a:t>
            </a:r>
            <a:r>
              <a:rPr lang="" altLang="en-US"/>
              <a:t>.</a:t>
            </a:r>
          </a:p>
          <a:p>
            <a:endParaRPr lang="" altLang="en-US"/>
          </a:p>
          <a:p>
            <a:r>
              <a:rPr lang="" altLang="en-US"/>
              <a:t>Тестировщик полупроводниковых пластин осуществляет испытание и разбраковку чипов на линии скрайбирования пластины. Некоторые компании получают большую часть информации о производительности устройств по результатам этих испытаний.</a:t>
            </a:r>
          </a:p>
          <a:p>
            <a:endParaRPr lang="" altLang="en-US"/>
          </a:p>
          <a:p>
            <a:r>
              <a:rPr lang="" altLang="en-US"/>
              <a:t>Результаты тестирования и позиции запоминаются для последующего использования при упаковке IC. Иногда чипы имеют внутренние запасные ресурсы для ремонта (например, микросхемы флэш-памяти), если они не проходят тесты, эти свободные ресурсы могут быть использованы. Если исправить дефект за счет избыточности не удалось, чип считается неисправным и отбрасывается. Такие чипы на пластине обычно помечают чернильной точкой , или информация о дефектных чипах сохраняется в файл, затем отправляется на линию корпусирования, где отбираются только годные чипы, либо происходит корпусировка в разные корпуса по результатам тестов.</a:t>
            </a:r>
          </a:p>
          <a:p>
            <a:endParaRPr lang="" altLang="en-US"/>
          </a:p>
          <a:p>
            <a:r>
              <a:rPr lang="" altLang="en-US"/>
              <a:t>В некоторых редких случаях, чип, который проходит некоторые, но не все тесты по-прежнему можно использовать как продукт, как правило, с ограниченной функциональностью. Наиболее распространенным примером этого являются микропроцессоры, для которых только лишь часть кэш-памяти на кристалле или некоторые из ядер многоядерного процессора являются полнофункциональными. В этом случае процессор может иногда продаваться за более низкую стоимость с меньшим объёмом памяти или меньшим количеством ядер, следовательно, со сниженной производительностью.</a:t>
            </a:r>
          </a:p>
          <a:p>
            <a:endParaRPr lang="" altLang="en-US"/>
          </a:p>
          <a:p>
            <a:r>
              <a:rPr lang="" altLang="en-US"/>
              <a:t>Содержание всех тестовых шаблонов и последовательность их применения к интегральным схемам называют тестовой программой.</a:t>
            </a:r>
          </a:p>
          <a:p>
            <a:endParaRPr lang="" altLang="en-US"/>
          </a:p>
          <a:p>
            <a:r>
              <a:rPr lang="" altLang="en-US"/>
              <a:t>После резки на отдельные чипы и упаковки ИМС, упакованные чипы будут проверены еще раз на этапе тестирования ИС, как правило, с теми же или очень похожими тестовыми моделями. По этой причине, можно подумать, что тестирование пластины ненужный, избыточный шаг. На самом деле это не всегда так, поскольку удаление дефектных чипов экономит значительную стоимость упаковки неисправных устройств. Однако, когда доходность производства настолько высока, что тестирование пластины стоит дороже, чем затраты на упаковку чипа устройства, шаг тестирования пластин может быть пропущен и чипы пройдут слепую сборку.</a:t>
            </a:r>
          </a:p>
        </p:txBody>
      </p:sp>
    </p:spTree>
    <p:extLst>
      <p:ext uri="{BB962C8B-B14F-4D97-AF65-F5344CB8AC3E}">
        <p14:creationId xmlns:p14="http://schemas.microsoft.com/office/powerpoint/2010/main" val="49621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r>
              <a:rPr lang="" altLang="en-US"/>
              <a:t>&gt;&gt;</a:t>
            </a:r>
            <a:r>
              <a:rPr lang="en-US"/>
              <a:t>Молекулярно-пучковая эпитаксия (МПЭ) или молекулярно-лучевая эпитаксия (МЛЭ) — эпитаксиальный рост в условиях сверхвысокого вакуума. Позволяет выращивать гетероструктуры заданной толщины с моноатомно гладкими гетерограницами и с заданным профилем легирования. В установках МПЭ имеется возможность исследовать качество плёнок «in situ» (то есть прямо в ростовой камере во время роста). Для процесса эпитаксии необходимы специальные хорошо очищенные подложки с атомарногладкой поверхностью.</a:t>
            </a:r>
          </a:p>
          <a:p>
            <a:endParaRPr lang="en-US"/>
          </a:p>
          <a:p>
            <a:r>
              <a:rPr lang="en-US" b="1"/>
              <a:t>Технология</a:t>
            </a:r>
          </a:p>
          <a:p>
            <a:endParaRPr lang="en-US" b="0"/>
          </a:p>
          <a:p>
            <a:r>
              <a:rPr lang="" altLang="en-US" b="0"/>
              <a:t>В основе метода лежит осаждение испаренного в молекулярном источнике вещества на кристаллическую подложку. Несмотря на достаточно простую идею, реализация данной технологии требует чрезвычайно сложных технических решений. Основные требования к установке эпитаксии следующие:</a:t>
            </a:r>
          </a:p>
          <a:p>
            <a:endParaRPr lang="" altLang="en-US" b="0"/>
          </a:p>
          <a:p>
            <a:pPr marL="285750" indent="-285750">
              <a:buFont typeface="Arial" panose="02080604020202020204" pitchFamily="34" charset="0"/>
              <a:buChar char="•"/>
            </a:pPr>
            <a:r>
              <a:rPr lang="" altLang="en-US" b="0"/>
              <a:t>В рабочей камере установки необходимо поддерживать сверхвысокий вакуум (около 10^−8 Па).</a:t>
            </a:r>
          </a:p>
          <a:p>
            <a:pPr marL="285750" indent="-285750">
              <a:buFont typeface="Arial" panose="02080604020202020204" pitchFamily="34" charset="0"/>
              <a:buChar char="•"/>
            </a:pPr>
            <a:endParaRPr lang="" altLang="en-US" b="0"/>
          </a:p>
          <a:p>
            <a:pPr marL="285750" indent="-285750">
              <a:buFont typeface="Arial" panose="02080604020202020204" pitchFamily="34" charset="0"/>
              <a:buChar char="•"/>
            </a:pPr>
            <a:r>
              <a:rPr lang="" altLang="en-US" b="0"/>
              <a:t>Чистота испаряемых материалов должна достигать 99,999999 %</a:t>
            </a:r>
          </a:p>
          <a:p>
            <a:pPr marL="285750" indent="-285750">
              <a:buFont typeface="Arial" panose="02080604020202020204" pitchFamily="34" charset="0"/>
              <a:buChar char="•"/>
            </a:pPr>
            <a:endParaRPr lang="" altLang="en-US" b="0"/>
          </a:p>
          <a:p>
            <a:pPr marL="285750" indent="-285750">
              <a:buFont typeface="Arial" panose="02080604020202020204" pitchFamily="34" charset="0"/>
              <a:buChar char="•"/>
            </a:pPr>
            <a:r>
              <a:rPr lang="" altLang="en-US" b="0"/>
              <a:t>Необходим молекулярный источник, способный испарять тугоплавкие вещества (такие как металлы) с возможностью регулировки плотности потока вещества.</a:t>
            </a:r>
          </a:p>
          <a:p>
            <a:pPr marL="285750" indent="-285750">
              <a:buFont typeface="Arial" panose="02080604020202020204" pitchFamily="34" charset="0"/>
              <a:buChar char="•"/>
            </a:pPr>
            <a:endParaRPr lang="" altLang="en-US" b="0"/>
          </a:p>
          <a:p>
            <a:r>
              <a:rPr lang="" altLang="en-US" b="0"/>
              <a:t>Особенностью эпитаксии является невысокая скорость роста пленки (обычно менее 1000 нм в час).</a:t>
            </a:r>
          </a:p>
          <a:p>
            <a:endParaRPr lang="" altLang="en-US" b="0"/>
          </a:p>
          <a:p>
            <a:r>
              <a:rPr lang="" altLang="en-US" b="1"/>
              <a:t>Устройство установки молекулярно-пучковой эпитакси</a:t>
            </a:r>
            <a:r>
              <a:rPr lang="" altLang="en-US" b="0"/>
              <a:t>и</a:t>
            </a:r>
          </a:p>
          <a:p>
            <a:endParaRPr lang="" altLang="en-US" b="0"/>
          </a:p>
          <a:p>
            <a:r>
              <a:rPr lang="" altLang="en-US" b="1"/>
              <a:t>Вакуумная камера</a:t>
            </a:r>
            <a:endParaRPr lang="" altLang="en-US" b="0"/>
          </a:p>
          <a:p>
            <a:endParaRPr lang="" altLang="en-US" b="0"/>
          </a:p>
          <a:p>
            <a:r>
              <a:rPr lang="" altLang="en-US" b="0"/>
              <a:t>Камера создаётся из нержавеющего сплава высокой чистоты. Для обеспечения вакуума в камере, перед работой её прогревают до высоких температур. При этом происходит дегазация поверхности.</a:t>
            </a:r>
          </a:p>
          <a:p>
            <a:endParaRPr lang="" altLang="en-US" b="0"/>
          </a:p>
          <a:p>
            <a:r>
              <a:rPr lang="" altLang="en-US" b="0"/>
              <a:t>В современных установках могут использоваться несколько соединенных единой транспортной системой камер:</a:t>
            </a:r>
          </a:p>
          <a:p>
            <a:endParaRPr lang="" altLang="en-US" b="0"/>
          </a:p>
          <a:p>
            <a:pPr marL="285750" indent="-285750">
              <a:buFont typeface="Arial" panose="02080604020202020204" pitchFamily="34" charset="0"/>
              <a:buChar char="•"/>
            </a:pPr>
            <a:r>
              <a:rPr lang="" altLang="en-US" b="0"/>
              <a:t>Рабочая камера, в которой осуществляется рост структуры.</a:t>
            </a:r>
          </a:p>
          <a:p>
            <a:pPr marL="285750" indent="-285750">
              <a:buFont typeface="Arial" panose="02080604020202020204" pitchFamily="34" charset="0"/>
              <a:buChar char="•"/>
            </a:pPr>
            <a:r>
              <a:rPr lang="" altLang="en-US" b="0"/>
              <a:t>Загрузочная камера, выполняющая роль шлюза между рабочей камерой и атмосферой.</a:t>
            </a:r>
          </a:p>
          <a:p>
            <a:pPr marL="285750" indent="-285750">
              <a:buFont typeface="Arial" panose="02080604020202020204" pitchFamily="34" charset="0"/>
              <a:buChar char="•"/>
            </a:pPr>
            <a:r>
              <a:rPr lang="" altLang="en-US" b="0"/>
              <a:t>Исследовательская камера с приборами.</a:t>
            </a:r>
          </a:p>
          <a:p>
            <a:pPr marL="285750" indent="-285750">
              <a:buFont typeface="Arial" panose="02080604020202020204" pitchFamily="34" charset="0"/>
              <a:buChar char="•"/>
            </a:pPr>
            <a:endParaRPr lang="" altLang="en-US" b="0"/>
          </a:p>
          <a:p>
            <a:pPr marL="0" indent="0">
              <a:buFont typeface="Arial" panose="02080604020202020204" pitchFamily="34" charset="0"/>
              <a:buNone/>
            </a:pPr>
            <a:r>
              <a:rPr lang="" altLang="en-US" b="1"/>
              <a:t>Насосы</a:t>
            </a:r>
            <a:endParaRPr lang="" altLang="en-US" b="0"/>
          </a:p>
          <a:p>
            <a:pPr marL="0" indent="0">
              <a:buFont typeface="Arial" panose="02080604020202020204" pitchFamily="34" charset="0"/>
              <a:buNone/>
            </a:pPr>
            <a:endParaRPr lang="" altLang="en-US" b="0"/>
          </a:p>
          <a:p>
            <a:pPr marL="0" indent="0">
              <a:buFont typeface="Arial" panose="02080604020202020204" pitchFamily="34" charset="0"/>
              <a:buNone/>
            </a:pPr>
            <a:r>
              <a:rPr lang="" altLang="en-US" b="0"/>
              <a:t>Форвакуумный насос — производит начальное откачивание газа из установки (до давления около 0,5 Па).</a:t>
            </a:r>
          </a:p>
          <a:p>
            <a:pPr marL="0" indent="0">
              <a:buFont typeface="Arial" panose="02080604020202020204" pitchFamily="34" charset="0"/>
              <a:buNone/>
            </a:pPr>
            <a:endParaRPr lang="" altLang="en-US" b="0"/>
          </a:p>
          <a:p>
            <a:pPr marL="0" indent="0">
              <a:buFont typeface="Arial" panose="02080604020202020204" pitchFamily="34" charset="0"/>
              <a:buNone/>
            </a:pPr>
            <a:r>
              <a:rPr lang="" altLang="en-US" b="0"/>
              <a:t>Абсорбционный насос — использует материалы с развитой поверхностью (например, порошок цеолита), которые при сильном охлаждении (жидким азотом) вбирают в себя часть газа из установки.</a:t>
            </a:r>
          </a:p>
          <a:p>
            <a:pPr marL="0" indent="0">
              <a:buFont typeface="Arial" panose="02080604020202020204" pitchFamily="34" charset="0"/>
              <a:buNone/>
            </a:pPr>
            <a:endParaRPr lang="" altLang="en-US" b="0"/>
          </a:p>
          <a:p>
            <a:pPr marL="0" indent="0">
              <a:buFont typeface="Arial" panose="02080604020202020204" pitchFamily="34" charset="0"/>
              <a:buNone/>
            </a:pPr>
            <a:r>
              <a:rPr lang="" altLang="en-US" b="0"/>
              <a:t>Магниторазрядный насос — откачка этим насосом производится благодаря наличию в нём распыляемых титановых электродов. Распыленный титан переосаждается на рабочую поверхность насоса, образуя плёнку, которая «прикрывает» попавший на поверхность газ. Используется для достижения сверхвысокого вакуума.</a:t>
            </a:r>
          </a:p>
          <a:p>
            <a:pPr marL="0" indent="0">
              <a:buFont typeface="Arial" panose="02080604020202020204" pitchFamily="34" charset="0"/>
              <a:buNone/>
            </a:pPr>
            <a:endParaRPr lang="" altLang="en-US" b="0"/>
          </a:p>
          <a:p>
            <a:pPr marL="0" indent="0">
              <a:buFont typeface="Arial" panose="02080604020202020204" pitchFamily="34" charset="0"/>
              <a:buNone/>
            </a:pPr>
            <a:r>
              <a:rPr lang="" altLang="en-US" b="1"/>
              <a:t>Манипулятор</a:t>
            </a:r>
            <a:endParaRPr lang="" altLang="en-US" b="0"/>
          </a:p>
          <a:p>
            <a:pPr marL="0" indent="0">
              <a:buFont typeface="Arial" panose="02080604020202020204" pitchFamily="34" charset="0"/>
              <a:buNone/>
            </a:pPr>
            <a:endParaRPr lang="" altLang="en-US" b="0"/>
          </a:p>
          <a:p>
            <a:pPr marL="0" indent="0">
              <a:buFont typeface="Arial" panose="02080604020202020204" pitchFamily="34" charset="0"/>
              <a:buNone/>
            </a:pPr>
            <a:r>
              <a:rPr lang="" altLang="en-US" b="0"/>
              <a:t>Манипулятор (подложкодержатель) используется для крепления подложки, её вращения и нагревания.</a:t>
            </a:r>
          </a:p>
          <a:p>
            <a:pPr marL="0" indent="0">
              <a:buFont typeface="Arial" panose="02080604020202020204" pitchFamily="34" charset="0"/>
              <a:buNone/>
            </a:pPr>
            <a:endParaRPr lang="" altLang="en-US" b="0"/>
          </a:p>
          <a:p>
            <a:pPr marL="0" indent="0">
              <a:buFont typeface="Arial" panose="02080604020202020204" pitchFamily="34" charset="0"/>
              <a:buNone/>
            </a:pPr>
            <a:r>
              <a:rPr lang="" altLang="en-US" b="0"/>
              <a:t>Встроенный в манипулятор нагреватель обеспечивает предварительный прогрев образца для очистки его от грязи и сгона защитного слоя окисла. Во время работы нагреватель поддерживает постоянную температуру подложки, при которой происходит миграция адсорбированных атомов (адатомов) осаждаемого вещества по поверхности (диффузия). Тем самым обеспечивается процесс самосборки, то есть формирования атомарно гладких монослоев. Скорость роста определяется потоком вещества на поверхность. При малых потоках получаются очень гладкие плёнки с четкими гетерограницами. Однако из-за длительности процесса повышается вероятность загрязнения поверхности, что приводит к появлению дефектов в итоговой структуре. При большем потоке, монокристаллическая плёнка не растёт, а получается поликристаллическая или аморфная.</a:t>
            </a:r>
          </a:p>
          <a:p>
            <a:pPr marL="0" indent="0">
              <a:buFont typeface="Arial" panose="02080604020202020204" pitchFamily="34" charset="0"/>
              <a:buNone/>
            </a:pPr>
            <a:endParaRPr lang="" altLang="en-US" b="0"/>
          </a:p>
          <a:p>
            <a:pPr marL="0" indent="0">
              <a:buFont typeface="Arial" panose="02080604020202020204" pitchFamily="34" charset="0"/>
              <a:buNone/>
            </a:pPr>
            <a:r>
              <a:rPr lang="" altLang="en-US" b="0"/>
              <a:t>Для устранения эффектов неоднородности структур из-за несимметричности молекулярных пучков манипуляторы обычно делаются вращающимися. Однако в этом случае все равно сохраняется радиальная несимметричность, которая, впрочем, может быть частично снижена за счет нацеливания молекулярных источников не в центр подложки.</a:t>
            </a:r>
          </a:p>
          <a:p>
            <a:pPr marL="0" indent="0">
              <a:buFont typeface="Arial" panose="02080604020202020204" pitchFamily="34" charset="0"/>
              <a:buNone/>
            </a:pPr>
            <a:endParaRPr lang="" altLang="en-US" b="0"/>
          </a:p>
          <a:p>
            <a:pPr marL="0" indent="0">
              <a:buFont typeface="Arial" panose="02080604020202020204" pitchFamily="34" charset="0"/>
              <a:buNone/>
            </a:pPr>
            <a:r>
              <a:rPr lang="" altLang="en-US" b="1"/>
              <a:t>Молекулярные источники</a:t>
            </a:r>
            <a:endParaRPr lang="" altLang="en-US" b="0"/>
          </a:p>
          <a:p>
            <a:pPr marL="0" indent="0">
              <a:buFont typeface="Arial" panose="02080604020202020204" pitchFamily="34" charset="0"/>
              <a:buNone/>
            </a:pPr>
            <a:endParaRPr lang="" altLang="en-US" b="0"/>
          </a:p>
          <a:p>
            <a:pPr marL="0" indent="0">
              <a:buFont typeface="Arial" panose="02080604020202020204" pitchFamily="34" charset="0"/>
              <a:buNone/>
            </a:pPr>
            <a:r>
              <a:rPr lang="" altLang="en-US" b="0"/>
              <a:t>Для испарения необходимых для роста веществ используются молекулярные источники. Они состоят из следующих элементов:</a:t>
            </a:r>
          </a:p>
          <a:p>
            <a:pPr marL="0" indent="0">
              <a:buFont typeface="Arial" panose="02080604020202020204" pitchFamily="34" charset="0"/>
              <a:buNone/>
            </a:pPr>
            <a:endParaRPr lang="" altLang="en-US" b="0"/>
          </a:p>
          <a:p>
            <a:pPr marL="285750" indent="-285750">
              <a:buFont typeface="Arial" panose="02080604020202020204" pitchFamily="34" charset="0"/>
              <a:buChar char="•"/>
            </a:pPr>
            <a:r>
              <a:rPr lang="" altLang="en-US" b="0"/>
              <a:t>Тигель из тугоплавкого материала (чистый нитрид бора или графит). От формы тигля зависит форма и однородность молекулярного пучка. В современных источниках используются эффузионные ячейки Кнудсена.</a:t>
            </a:r>
          </a:p>
          <a:p>
            <a:pPr marL="285750" indent="-285750">
              <a:buFont typeface="Arial" panose="02080604020202020204" pitchFamily="34" charset="0"/>
              <a:buChar char="•"/>
            </a:pPr>
            <a:r>
              <a:rPr lang="" altLang="en-US" b="0"/>
              <a:t>Нагреватель (намотанная вокруг тигля спираль). Температура нагрева достигает 1900 K.</a:t>
            </a:r>
          </a:p>
          <a:p>
            <a:pPr marL="285750" indent="-285750">
              <a:buFont typeface="Arial" panose="02080604020202020204" pitchFamily="34" charset="0"/>
              <a:buChar char="•"/>
            </a:pPr>
            <a:r>
              <a:rPr lang="" altLang="en-US" b="0"/>
              <a:t>Термопара для измерения температуры тигля. От температуры зависит плотность потока вещества в пучке.</a:t>
            </a:r>
          </a:p>
          <a:p>
            <a:pPr marL="285750" indent="-285750">
              <a:buFont typeface="Arial" panose="02080604020202020204" pitchFamily="34" charset="0"/>
              <a:buChar char="•"/>
            </a:pPr>
            <a:r>
              <a:rPr lang="" altLang="en-US" b="0"/>
              <a:t>Заслонка перед тиглем. С её помощью можно резко выключать пучок для формирования четких гетерограниц в образце.</a:t>
            </a:r>
          </a:p>
          <a:p>
            <a:pPr marL="285750" indent="-285750">
              <a:buFont typeface="Arial" panose="02080604020202020204" pitchFamily="34" charset="0"/>
              <a:buChar char="•"/>
            </a:pPr>
            <a:endParaRPr lang="" altLang="en-US" b="0"/>
          </a:p>
          <a:p>
            <a:pPr marL="0" indent="0">
              <a:buFont typeface="Arial" panose="02080604020202020204" pitchFamily="34" charset="0"/>
              <a:buNone/>
            </a:pPr>
            <a:r>
              <a:rPr lang="" altLang="en-US" b="0"/>
              <a:t>Испаренное в тигле вещество в виде пучка попадает на подложку. Благодаря сверхвысокому вакууму молекулы вещества распространяются практически по прямой не испытывая соударения с молекулами газа (то есть длина свободного пробега молекул больше расстояния от источника до подложки).</a:t>
            </a:r>
          </a:p>
          <a:p>
            <a:pPr marL="0" indent="0">
              <a:buFont typeface="Arial" panose="02080604020202020204" pitchFamily="34" charset="0"/>
              <a:buNone/>
            </a:pPr>
            <a:endParaRPr lang="" altLang="en-US" b="0"/>
          </a:p>
          <a:p>
            <a:pPr marL="0" indent="0">
              <a:buFont typeface="Arial" panose="02080604020202020204" pitchFamily="34" charset="0"/>
              <a:buNone/>
            </a:pPr>
            <a:r>
              <a:rPr lang="" altLang="en-US" b="0"/>
              <a:t>В случае использования тугоплавких материалов или веществ с высокой химической активностью используется автотигельный метод испарения. Электронный пучок попадает в вещество и расплавляет небольшой участок. Таким образом вещество само является тиглем. Современные устройства контроля электронного пучка позволяют изменять его направление, фокус, интенсивность и другие параметры с целью получить равномерный атомарный пучок или повысить эффективность расхода материала.</a:t>
            </a:r>
          </a:p>
          <a:p>
            <a:pPr marL="0" indent="0">
              <a:buFont typeface="Arial" panose="02080604020202020204" pitchFamily="34" charset="0"/>
              <a:buNone/>
            </a:pPr>
            <a:endParaRPr lang="" altLang="en-US" b="0"/>
          </a:p>
          <a:p>
            <a:pPr marL="0" indent="0">
              <a:buFont typeface="Arial" panose="02080604020202020204" pitchFamily="34" charset="0"/>
              <a:buNone/>
            </a:pPr>
            <a:r>
              <a:rPr lang="" altLang="en-US" b="0"/>
              <a:t>Количество и тип источников определяется используемыми для роста веществами. Например для создания структур GaAs/AlGaAs (арсенид галия) необходимо три источника: галлий, алюминий и мышьяк. Обычно в установках предусмотрено место для установки нескольких источников (обычно шести), что позволяет реже вскрывать установку для заправки источников веществом.</a:t>
            </a:r>
          </a:p>
          <a:p>
            <a:pPr marL="0" indent="0">
              <a:buFont typeface="Arial" panose="02080604020202020204" pitchFamily="34" charset="0"/>
              <a:buNone/>
            </a:pPr>
            <a:endParaRPr lang="" altLang="en-US" b="0"/>
          </a:p>
          <a:p>
            <a:pPr marL="0" indent="0">
              <a:buFont typeface="Arial" panose="02080604020202020204" pitchFamily="34" charset="0"/>
              <a:buNone/>
            </a:pPr>
            <a:r>
              <a:rPr lang="" altLang="en-US" b="1"/>
              <a:t>Криопанели</a:t>
            </a:r>
            <a:endParaRPr lang="" altLang="en-US" b="0"/>
          </a:p>
          <a:p>
            <a:pPr marL="0" indent="0">
              <a:buFont typeface="Arial" panose="02080604020202020204" pitchFamily="34" charset="0"/>
              <a:buNone/>
            </a:pPr>
            <a:r>
              <a:rPr lang="" altLang="en-US" b="0"/>
              <a:t>Для улучшения вакуума и вымораживания не попавших на подложку молекул испаряемого вещества вокруг манипулятора установлены криопанели — ёмкости, заполненные жидким азотом. Также они используются для разделения молекулярных источников друг от друга по температуре.</a:t>
            </a:r>
          </a:p>
          <a:p>
            <a:pPr marL="0" indent="0">
              <a:buFont typeface="Arial" panose="02080604020202020204" pitchFamily="34" charset="0"/>
              <a:buNone/>
            </a:pPr>
            <a:endParaRPr lang="" altLang="en-US" b="0"/>
          </a:p>
          <a:p>
            <a:pPr marL="0" indent="0">
              <a:buFont typeface="Arial" panose="02080604020202020204" pitchFamily="34" charset="0"/>
              <a:buNone/>
            </a:pPr>
            <a:r>
              <a:rPr lang="" altLang="en-US" b="1"/>
              <a:t>Системы контроля ростовых параметров</a:t>
            </a:r>
            <a:endParaRPr lang="" altLang="en-US" b="0"/>
          </a:p>
          <a:p>
            <a:pPr marL="0" indent="0">
              <a:buFont typeface="Arial" panose="02080604020202020204" pitchFamily="34" charset="0"/>
              <a:buNone/>
            </a:pPr>
            <a:endParaRPr lang="" altLang="en-US" b="0"/>
          </a:p>
          <a:p>
            <a:pPr marL="285750" indent="-285750">
              <a:buFont typeface="Arial" panose="02080604020202020204" pitchFamily="34" charset="0"/>
              <a:buChar char="•"/>
            </a:pPr>
            <a:r>
              <a:rPr lang="" altLang="en-US" b="0"/>
              <a:t>Вакууметры для измерения давления в камере (датчик Баярда-Альперта).</a:t>
            </a:r>
          </a:p>
          <a:p>
            <a:pPr marL="285750" indent="-285750">
              <a:buFont typeface="Arial" panose="02080604020202020204" pitchFamily="34" charset="0"/>
              <a:buChar char="•"/>
            </a:pPr>
            <a:r>
              <a:rPr lang="" altLang="en-US" b="0"/>
              <a:t>Масс-спектрометр для контроля состава молекулярного пучка, состава атмосферы и давления в камере.</a:t>
            </a:r>
          </a:p>
          <a:p>
            <a:pPr marL="285750" indent="-285750">
              <a:buFont typeface="Arial" panose="02080604020202020204" pitchFamily="34" charset="0"/>
              <a:buChar char="•"/>
            </a:pPr>
            <a:r>
              <a:rPr lang="" altLang="en-US" b="0"/>
              <a:t>Термопары для измерения температуры образца (не точно, так как термопара не касается подложки- для этого лучше использовать пирометр), тиглей источников.</a:t>
            </a:r>
          </a:p>
          <a:p>
            <a:pPr marL="285750" indent="-285750">
              <a:buFont typeface="Arial" panose="02080604020202020204" pitchFamily="34" charset="0"/>
              <a:buChar char="•"/>
            </a:pPr>
            <a:r>
              <a:rPr lang="" altLang="en-US" b="0"/>
              <a:t>Дифракция отраженных быстрых электронов (in-situ метод). Под острым углом пучок электронов отражается от подложки и попадает на флюоресцирующий экран. По картинке на этом экране в реальном времени можно узнать какого качества получается в данный момент слой п/п. Один из самых главных способов определения качества растущей плёнки.</a:t>
            </a:r>
          </a:p>
          <a:p>
            <a:pPr marL="285750" indent="-285750">
              <a:buFont typeface="Arial" panose="02080604020202020204" pitchFamily="34" charset="0"/>
              <a:buChar char="•"/>
            </a:pPr>
            <a:endParaRPr lang="" altLang="en-US" b="0"/>
          </a:p>
          <a:p>
            <a:pPr marL="0" indent="0">
              <a:buFont typeface="Arial" panose="02080604020202020204" pitchFamily="34" charset="0"/>
              <a:buNone/>
            </a:pPr>
            <a:r>
              <a:rPr lang="" altLang="en-US" b="1"/>
              <a:t>Преимущества и недостатки метода</a:t>
            </a:r>
            <a:endParaRPr lang="" altLang="en-US" b="0"/>
          </a:p>
          <a:p>
            <a:pPr marL="0" indent="0">
              <a:buFont typeface="Arial" panose="02080604020202020204" pitchFamily="34" charset="0"/>
              <a:buNone/>
            </a:pPr>
            <a:endParaRPr lang="" altLang="en-US" b="0"/>
          </a:p>
          <a:p>
            <a:pPr marL="0" indent="0">
              <a:buFont typeface="Arial" panose="02080604020202020204" pitchFamily="34" charset="0"/>
              <a:buNone/>
            </a:pPr>
            <a:r>
              <a:rPr lang="" altLang="en-US" b="0"/>
              <a:t>Основное преимущество метода — возможность создания уникальных наноструктур с очень высокой чистотой, однородностью и малым количеством дефектов. К недостаткам метода можно отнести высокую цену оборудования и исходных материалов, малую скорость роста, сложность поддержания высокого вакуума.</a:t>
            </a:r>
          </a:p>
        </p:txBody>
      </p:sp>
    </p:spTree>
    <p:extLst>
      <p:ext uri="{BB962C8B-B14F-4D97-AF65-F5344CB8AC3E}">
        <p14:creationId xmlns:p14="http://schemas.microsoft.com/office/powerpoint/2010/main" val="1441931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r>
              <a:rPr lang="" altLang="en-US"/>
              <a:t>&gt;&gt;</a:t>
            </a:r>
            <a:r>
              <a:rPr lang="en-US"/>
              <a:t>установка двухстороннего совмещения и экспонирования с высокой производительностью для современного полупроводникового производства. Модульный принцип конструкции позволяет формировать системы с гибкими конфигурациями для обеспечения различных применений и нужд потребителей. Эта установка совмещения и экспонирования является гибкими и экономическим решением для любых технологий начального уровня, где применяется оптическая литография.</a:t>
            </a:r>
          </a:p>
          <a:p>
            <a:endParaRPr lang="en-US"/>
          </a:p>
          <a:p>
            <a:r>
              <a:rPr lang="en-US">
                <a:sym typeface="+mn-ea"/>
              </a:rPr>
              <a:t>установка </a:t>
            </a:r>
            <a:r>
              <a:rPr lang="en-US"/>
              <a:t> предназначена для высокоточного двухстороннего совмещения маски с подложкой, а также обеспечения подачи коллимированного УФ излучения для проведения процесса экспонирования с высоким разрешением до субмикронного уровня. Система может конфигурироваться для применения в технологических циклах изготовления различных приборов, таких как: полупроводниковые приборы, III-V структуры, оптоэлектроника, MEMS, MCM, формирование столбиковых выводов, электронные дисплеи, температурные и медицинские и др.</a:t>
            </a:r>
          </a:p>
          <a:p>
            <a:endParaRPr lang="en-US"/>
          </a:p>
          <a:p>
            <a:endParaRPr lang="en-US"/>
          </a:p>
          <a:p>
            <a:endParaRPr lang="en-US"/>
          </a:p>
          <a:p>
            <a:endParaRPr lang="en-US"/>
          </a:p>
          <a:p>
            <a:endParaRPr lang="en-US"/>
          </a:p>
          <a:p>
            <a:endParaRPr lang="en-US"/>
          </a:p>
          <a:p>
            <a:endParaRPr lang="en-US"/>
          </a:p>
          <a:p>
            <a:r>
              <a:rPr lang="en-US"/>
              <a:t>Особенности:</a:t>
            </a:r>
          </a:p>
          <a:p>
            <a:endParaRPr lang="en-US"/>
          </a:p>
          <a:p>
            <a:r>
              <a:rPr lang="en-US"/>
              <a:t>Высокая эффективность, Универсальность, Модуль экспонирования укомплектован источником питания с контроллером интенсивности</a:t>
            </a:r>
          </a:p>
          <a:p>
            <a:r>
              <a:rPr lang="en-US"/>
              <a:t>Обработка ближним, средним и глубоким УФ</a:t>
            </a:r>
          </a:p>
          <a:p>
            <a:r>
              <a:rPr lang="en-US"/>
              <a:t>Субмикронная печать и «Level-to-Level» совмещение</a:t>
            </a:r>
          </a:p>
          <a:p>
            <a:r>
              <a:rPr lang="en-US"/>
              <a:t>Легко заменяемые держатели для маски и пластины</a:t>
            </a:r>
          </a:p>
          <a:p>
            <a:r>
              <a:rPr lang="en-US"/>
              <a:t>Регулируемый прижим "пластина-К-маске"</a:t>
            </a:r>
          </a:p>
          <a:p>
            <a:r>
              <a:rPr lang="en-US"/>
              <a:t>Мягкий, плотный, вакуумный контакт или режим с микрозазором</a:t>
            </a:r>
          </a:p>
          <a:p>
            <a:r>
              <a:rPr lang="en-US"/>
              <a:t>N2 очистка при экспонировании</a:t>
            </a:r>
          </a:p>
          <a:p>
            <a:r>
              <a:rPr lang="en-US"/>
              <a:t>Ультра точный держатель</a:t>
            </a:r>
          </a:p>
          <a:p>
            <a:r>
              <a:rPr lang="en-US"/>
              <a:t>Управляющий джойстик (опция)</a:t>
            </a:r>
          </a:p>
          <a:p>
            <a:r>
              <a:rPr lang="en-US"/>
              <a:t>Возможность ИК совмещения</a:t>
            </a:r>
          </a:p>
          <a:p>
            <a:r>
              <a:rPr lang="en-US"/>
              <a:t>Двухстороннее совмещение</a:t>
            </a:r>
          </a:p>
          <a:p>
            <a:r>
              <a:rPr lang="en-US"/>
              <a:t>Антивибрационная система с четырьмя независимыми центрами регулировки (опция)</a:t>
            </a:r>
          </a:p>
          <a:p>
            <a:r>
              <a:rPr lang="en-US"/>
              <a:t>Описание главных подсистем</a:t>
            </a:r>
          </a:p>
          <a:p>
            <a:endParaRPr lang="en-US"/>
          </a:p>
        </p:txBody>
      </p:sp>
    </p:spTree>
    <p:extLst>
      <p:ext uri="{BB962C8B-B14F-4D97-AF65-F5344CB8AC3E}">
        <p14:creationId xmlns:p14="http://schemas.microsoft.com/office/powerpoint/2010/main" val="2779428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r>
              <a:rPr lang="en-US"/>
              <a:t>система предназначенная для скрайбирования и резки   кремниевых  пластин и пластин GaAs.</a:t>
            </a:r>
          </a:p>
          <a:p>
            <a:r>
              <a:rPr lang="en-US"/>
              <a:t>Во время резки в установке используется пленка Майлара для удерживания пластины при подъеме линейного ножа для резки вдоль основной линии. Пленка предотвращает от загрязнения и перенапряжения  поверхность пластины. Все параметры устанавливаются посредством контрольных клавиш, установка устойчива к вибрации и требует минимальной подготовки для работы.</a:t>
            </a:r>
          </a:p>
        </p:txBody>
      </p:sp>
    </p:spTree>
    <p:extLst>
      <p:ext uri="{BB962C8B-B14F-4D97-AF65-F5344CB8AC3E}">
        <p14:creationId xmlns:p14="http://schemas.microsoft.com/office/powerpoint/2010/main" val="62329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Tree>
    <p:extLst>
      <p:ext uri="{BB962C8B-B14F-4D97-AF65-F5344CB8AC3E}">
        <p14:creationId xmlns:p14="http://schemas.microsoft.com/office/powerpoint/2010/main" val="18718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6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7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7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628560" y="365040"/>
            <a:ext cx="7886160" cy="61423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4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4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4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4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28560" y="365040"/>
            <a:ext cx="7886160" cy="61423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5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5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28560" y="365040"/>
            <a:ext cx="7886160" cy="1324800"/>
          </a:xfrm>
          <a:prstGeom prst="rect">
            <a:avLst/>
          </a:prstGeom>
        </p:spPr>
        <p:txBody>
          <a:bodyPr lIns="0" tIns="0" rIns="0" bIns="0" anchor="ct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1800" b="0" strike="noStrike" spc="-1">
              <a:solidFill>
                <a:srgbClr val="000000"/>
              </a:solidFill>
              <a:latin typeface="Arial"/>
            </a:endParaRPr>
          </a:p>
        </p:txBody>
      </p:sp>
      <p:sp>
        <p:nvSpPr>
          <p:cNvPr id="6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1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Picture 6"/>
          <p:cNvPicPr/>
          <p:nvPr/>
        </p:nvPicPr>
        <p:blipFill>
          <a:blip r:embed="rId14"/>
          <a:stretch>
            <a:fillRect/>
          </a:stretch>
        </p:blipFill>
        <p:spPr>
          <a:xfrm>
            <a:off x="360" y="0"/>
            <a:ext cx="9142200" cy="6857280"/>
          </a:xfrm>
          <a:prstGeom prst="rect">
            <a:avLst/>
          </a:prstGeom>
          <a:ln>
            <a:noFill/>
          </a:ln>
        </p:spPr>
      </p:pic>
      <p:sp>
        <p:nvSpPr>
          <p:cNvPr id="41" name="PlaceHolder 1"/>
          <p:cNvSpPr>
            <a:spLocks noGrp="1"/>
          </p:cNvSpPr>
          <p:nvPr>
            <p:ph type="title"/>
          </p:nvPr>
        </p:nvSpPr>
        <p:spPr>
          <a:xfrm>
            <a:off x="457200" y="273600"/>
            <a:ext cx="82292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42" name="PlaceHolder 2"/>
          <p:cNvSpPr>
            <a:spLocks noGrp="1"/>
          </p:cNvSpPr>
          <p:nvPr>
            <p:ph type="body"/>
          </p:nvPr>
        </p:nvSpPr>
        <p:spPr>
          <a:xfrm>
            <a:off x="457200" y="1604520"/>
            <a:ext cx="8229240" cy="397728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p>
          <a:p>
            <a:pPr marL="864235" lvl="1" indent="-323850">
              <a:spcBef>
                <a:spcPts val="1135"/>
              </a:spcBef>
              <a:buClr>
                <a:srgbClr val="000000"/>
              </a:buClr>
              <a:buSzPct val="75000"/>
              <a:buFont typeface="Symbol" panose="05050102010706020507" charset="2"/>
              <a:buChar char=""/>
            </a:pPr>
            <a:r>
              <a:rPr lang="en-US" sz="1800" b="0" strike="noStrike" spc="-1">
                <a:solidFill>
                  <a:srgbClr val="000000"/>
                </a:solidFill>
                <a:latin typeface="Arial"/>
              </a:rPr>
              <a:t>Second Outline Level</a:t>
            </a: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p>
          <a:p>
            <a:pPr marL="1727835" lvl="3" indent="-215900">
              <a:spcBef>
                <a:spcPts val="565"/>
              </a:spcBef>
              <a:buClr>
                <a:srgbClr val="000000"/>
              </a:buClr>
              <a:buSzPct val="75000"/>
              <a:buFont typeface="Symbol" panose="05050102010706020507" charset="2"/>
              <a:buChar char=""/>
            </a:pPr>
            <a:r>
              <a:rPr lang="en-US" sz="1800" b="0" strike="noStrike" spc="-1">
                <a:solidFill>
                  <a:srgbClr val="000000"/>
                </a:solidFill>
                <a:latin typeface="Arial"/>
              </a:rPr>
              <a:t>Fourth Outline Level</a:t>
            </a: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Fifth Outline Level</a:t>
            </a: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Sixth Outline Level</a:t>
            </a: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9" name="Picture 6"/>
          <p:cNvPicPr/>
          <p:nvPr/>
        </p:nvPicPr>
        <p:blipFill>
          <a:blip r:embed="rId14"/>
          <a:stretch>
            <a:fillRect/>
          </a:stretch>
        </p:blipFill>
        <p:spPr>
          <a:xfrm>
            <a:off x="360" y="0"/>
            <a:ext cx="9142200" cy="6857280"/>
          </a:xfrm>
          <a:prstGeom prst="rect">
            <a:avLst/>
          </a:prstGeom>
          <a:ln>
            <a:noFill/>
          </a:ln>
        </p:spPr>
      </p:pic>
      <p:sp>
        <p:nvSpPr>
          <p:cNvPr id="80" name="PlaceHolder 1"/>
          <p:cNvSpPr>
            <a:spLocks noGrp="1"/>
          </p:cNvSpPr>
          <p:nvPr>
            <p:ph type="title"/>
          </p:nvPr>
        </p:nvSpPr>
        <p:spPr>
          <a:xfrm>
            <a:off x="628560" y="365040"/>
            <a:ext cx="7886160" cy="132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pPr marL="431800" indent="-323850">
              <a:spcBef>
                <a:spcPts val="1415"/>
              </a:spcBef>
              <a:buClr>
                <a:srgbClr val="000000"/>
              </a:buClr>
              <a:buSzPct val="45000"/>
              <a:buFont typeface="Wingdings" panose="05000000000000000000" pitchFamily="2" charset="2"/>
              <a:buChar char=""/>
            </a:pPr>
            <a:r>
              <a:rPr lang="en-US" sz="1800" b="0" strike="noStrike" spc="-1">
                <a:solidFill>
                  <a:srgbClr val="000000"/>
                </a:solidFill>
                <a:latin typeface="Arial"/>
              </a:rPr>
              <a:t>Click to edit the outline text format</a:t>
            </a:r>
          </a:p>
          <a:p>
            <a:pPr marL="864235" lvl="1" indent="-323850">
              <a:spcBef>
                <a:spcPts val="1135"/>
              </a:spcBef>
              <a:buClr>
                <a:srgbClr val="000000"/>
              </a:buClr>
              <a:buSzPct val="75000"/>
              <a:buFont typeface="Symbol" panose="05050102010706020507" charset="2"/>
              <a:buChar char=""/>
            </a:pPr>
            <a:r>
              <a:rPr lang="en-US" sz="1800" b="0" strike="noStrike" spc="-1">
                <a:solidFill>
                  <a:srgbClr val="000000"/>
                </a:solidFill>
                <a:latin typeface="Arial"/>
              </a:rPr>
              <a:t>Second Outline Level</a:t>
            </a:r>
          </a:p>
          <a:p>
            <a:pPr marL="1296035" lvl="2" indent="-288290">
              <a:spcBef>
                <a:spcPts val="850"/>
              </a:spcBef>
              <a:buClr>
                <a:srgbClr val="000000"/>
              </a:buClr>
              <a:buSzPct val="45000"/>
              <a:buFont typeface="Wingdings" panose="05000000000000000000" pitchFamily="2" charset="2"/>
              <a:buChar char=""/>
            </a:pPr>
            <a:r>
              <a:rPr lang="en-US" sz="1800" b="0" strike="noStrike" spc="-1">
                <a:solidFill>
                  <a:srgbClr val="000000"/>
                </a:solidFill>
                <a:latin typeface="Arial"/>
              </a:rPr>
              <a:t>Third Outline Level</a:t>
            </a:r>
          </a:p>
          <a:p>
            <a:pPr marL="1727835" lvl="3" indent="-215900">
              <a:spcBef>
                <a:spcPts val="565"/>
              </a:spcBef>
              <a:buClr>
                <a:srgbClr val="000000"/>
              </a:buClr>
              <a:buSzPct val="75000"/>
              <a:buFont typeface="Symbol" panose="05050102010706020507" charset="2"/>
              <a:buChar char=""/>
            </a:pPr>
            <a:r>
              <a:rPr lang="en-US" sz="1800" b="0" strike="noStrike" spc="-1">
                <a:solidFill>
                  <a:srgbClr val="000000"/>
                </a:solidFill>
                <a:latin typeface="Arial"/>
              </a:rPr>
              <a:t>Fourth Outline Level</a:t>
            </a:r>
          </a:p>
          <a:p>
            <a:pPr marL="2160270" lvl="4"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Fifth Outline Level</a:t>
            </a:r>
          </a:p>
          <a:p>
            <a:pPr marL="2592070" lvl="5"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Sixth Outline Level</a:t>
            </a:r>
          </a:p>
          <a:p>
            <a:pPr marL="3023870" lvl="6" indent="-215900">
              <a:spcBef>
                <a:spcPts val="285"/>
              </a:spcBef>
              <a:buClr>
                <a:srgbClr val="000000"/>
              </a:buClr>
              <a:buSzPct val="45000"/>
              <a:buFont typeface="Wingdings" panose="05000000000000000000" pitchFamily="2"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477000" y="123840"/>
            <a:ext cx="8190360" cy="13248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gn="ctr">
              <a:lnSpc>
                <a:spcPct val="90000"/>
              </a:lnSpc>
            </a:pPr>
            <a:r>
              <a:rPr lang="en-US" sz="2800" b="0" strike="noStrike" spc="-1">
                <a:solidFill>
                  <a:srgbClr val="000000"/>
                </a:solidFill>
                <a:latin typeface="Verdana"/>
                <a:ea typeface="Verdana"/>
              </a:rPr>
              <a:t>Пленочные технологии производства ИС</a:t>
            </a:r>
            <a:endParaRPr lang="en-US" sz="2800" b="0" strike="noStrike" spc="-1">
              <a:latin typeface="Arial"/>
            </a:endParaRPr>
          </a:p>
        </p:txBody>
      </p:sp>
      <p:sp>
        <p:nvSpPr>
          <p:cNvPr id="182" name="CustomShape 2"/>
          <p:cNvSpPr/>
          <p:nvPr/>
        </p:nvSpPr>
        <p:spPr>
          <a:xfrm>
            <a:off x="-599585" y="5477885"/>
            <a:ext cx="5563440" cy="3643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ctr">
              <a:lnSpc>
                <a:spcPct val="100000"/>
              </a:lnSpc>
            </a:pPr>
            <a:r>
              <a:rPr lang="en-US" sz="1200" b="0" strike="noStrike" spc="-1">
                <a:solidFill>
                  <a:srgbClr val="000000"/>
                </a:solidFill>
                <a:latin typeface="Calibri"/>
                <a:ea typeface="DejaVu Sans" panose="020B0603030804020204"/>
              </a:rPr>
              <a:t>Рисунок 12. Гибридная ИС, извлеченная из корпуса</a:t>
            </a:r>
          </a:p>
        </p:txBody>
      </p:sp>
      <p:pic>
        <p:nvPicPr>
          <p:cNvPr id="183" name="Picture 2"/>
          <p:cNvPicPr/>
          <p:nvPr/>
        </p:nvPicPr>
        <p:blipFill>
          <a:blip r:embed="rId3"/>
          <a:srcRect l="31409" t="19948" r="23502" b="10432"/>
          <a:stretch>
            <a:fillRect/>
          </a:stretch>
        </p:blipFill>
        <p:spPr>
          <a:xfrm>
            <a:off x="76200" y="1135380"/>
            <a:ext cx="4211320" cy="4064000"/>
          </a:xfrm>
          <a:prstGeom prst="rect">
            <a:avLst/>
          </a:prstGeom>
          <a:ln>
            <a:noFill/>
          </a:ln>
        </p:spPr>
      </p:pic>
      <p:pic>
        <p:nvPicPr>
          <p:cNvPr id="2" name="Picture 1"/>
          <p:cNvPicPr>
            <a:picLocks noChangeAspect="1"/>
          </p:cNvPicPr>
          <p:nvPr/>
        </p:nvPicPr>
        <p:blipFill>
          <a:blip r:embed="rId4"/>
          <a:stretch>
            <a:fillRect/>
          </a:stretch>
        </p:blipFill>
        <p:spPr>
          <a:xfrm>
            <a:off x="4311015" y="1136015"/>
            <a:ext cx="4802505" cy="4063365"/>
          </a:xfrm>
          <a:prstGeom prst="rect">
            <a:avLst/>
          </a:prstGeom>
        </p:spPr>
      </p:pic>
      <p:sp>
        <p:nvSpPr>
          <p:cNvPr id="3" name="CustomShape 2"/>
          <p:cNvSpPr/>
          <p:nvPr/>
        </p:nvSpPr>
        <p:spPr>
          <a:xfrm>
            <a:off x="3931140" y="5477885"/>
            <a:ext cx="5563440" cy="3643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ctr">
              <a:lnSpc>
                <a:spcPct val="100000"/>
              </a:lnSpc>
            </a:pPr>
            <a:r>
              <a:rPr lang="" sz="1200" b="0" strike="noStrike" spc="-1">
                <a:solidFill>
                  <a:srgbClr val="000000"/>
                </a:solidFill>
                <a:latin typeface="Calibri"/>
                <a:ea typeface="DejaVu Sans" panose="020B0603030804020204"/>
              </a:rPr>
              <a:t>К</a:t>
            </a:r>
            <a:r>
              <a:rPr sz="1200" b="0" strike="noStrike" spc="-1">
                <a:solidFill>
                  <a:srgbClr val="000000"/>
                </a:solidFill>
                <a:latin typeface="Calibri"/>
                <a:ea typeface="DejaVu Sans" panose="020B0603030804020204"/>
              </a:rPr>
              <a:t>ристаллы интегральных микросхем</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1882800" y="5888880"/>
            <a:ext cx="576468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panose="020B0603030804020204"/>
              </a:rPr>
              <a:t>Установка совмещения и экспонирования</a:t>
            </a:r>
            <a:endParaRPr lang="en-US" sz="1800" b="0" strike="noStrike" spc="-1">
              <a:latin typeface="Arial"/>
            </a:endParaRPr>
          </a:p>
        </p:txBody>
      </p:sp>
      <p:pic>
        <p:nvPicPr>
          <p:cNvPr id="202" name="Picture 2"/>
          <p:cNvPicPr/>
          <p:nvPr/>
        </p:nvPicPr>
        <p:blipFill>
          <a:blip r:embed="rId2"/>
          <a:srcRect l="34636" t="27591" r="27549" b="12192"/>
          <a:stretch>
            <a:fillRect/>
          </a:stretch>
        </p:blipFill>
        <p:spPr>
          <a:xfrm>
            <a:off x="1308600" y="95760"/>
            <a:ext cx="6338880" cy="5678280"/>
          </a:xfrm>
          <a:prstGeom prst="rect">
            <a:avLst/>
          </a:prstGeom>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680040" y="5609520"/>
            <a:ext cx="7783560" cy="6390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gn="ctr">
              <a:lnSpc>
                <a:spcPct val="100000"/>
              </a:lnSpc>
            </a:pPr>
            <a:r>
              <a:rPr lang="en-US" sz="1800" b="0" strike="noStrike" spc="-1">
                <a:solidFill>
                  <a:srgbClr val="000000"/>
                </a:solidFill>
                <a:latin typeface="Arial"/>
                <a:ea typeface="DejaVu Sans" panose="020B0603030804020204"/>
              </a:rPr>
              <a:t>«Чистое помещение» для размещения оборудования для производства микроэлектроники</a:t>
            </a:r>
            <a:endParaRPr lang="en-US" sz="1800" b="0" strike="noStrike" spc="-1">
              <a:latin typeface="Arial"/>
            </a:endParaRPr>
          </a:p>
        </p:txBody>
      </p:sp>
      <p:pic>
        <p:nvPicPr>
          <p:cNvPr id="204" name="Picture 1"/>
          <p:cNvPicPr/>
          <p:nvPr/>
        </p:nvPicPr>
        <p:blipFill>
          <a:blip r:embed="rId2"/>
          <a:srcRect l="27157" t="22691" r="16526" b="21291"/>
          <a:stretch>
            <a:fillRect/>
          </a:stretch>
        </p:blipFill>
        <p:spPr>
          <a:xfrm>
            <a:off x="184320" y="290160"/>
            <a:ext cx="8776080" cy="4910040"/>
          </a:xfrm>
          <a:prstGeom prst="rect">
            <a:avLst/>
          </a:prstGeom>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1882800" y="5888880"/>
            <a:ext cx="576468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panose="020B0603030804020204"/>
              </a:rPr>
              <a:t>Установка для плазменной обработки</a:t>
            </a:r>
            <a:endParaRPr lang="en-US" sz="1800" b="0" strike="noStrike" spc="-1">
              <a:latin typeface="Arial"/>
            </a:endParaRPr>
          </a:p>
        </p:txBody>
      </p:sp>
      <p:pic>
        <p:nvPicPr>
          <p:cNvPr id="206" name="Picture 1"/>
          <p:cNvPicPr/>
          <p:nvPr/>
        </p:nvPicPr>
        <p:blipFill>
          <a:blip r:embed="rId3"/>
          <a:srcRect l="44154" t="20147" r="38240" b="11370"/>
          <a:stretch>
            <a:fillRect/>
          </a:stretch>
        </p:blipFill>
        <p:spPr>
          <a:xfrm>
            <a:off x="3492000" y="320040"/>
            <a:ext cx="2438640" cy="5340600"/>
          </a:xfrm>
          <a:prstGeom prst="rect">
            <a:avLst/>
          </a:prstGeom>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477000" y="123840"/>
            <a:ext cx="8190360" cy="13248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gn="ctr">
              <a:lnSpc>
                <a:spcPct val="90000"/>
              </a:lnSpc>
            </a:pPr>
            <a:r>
              <a:rPr lang="en-US" sz="2800" b="0" strike="noStrike" spc="-1">
                <a:solidFill>
                  <a:srgbClr val="000000"/>
                </a:solidFill>
                <a:latin typeface="Verdana"/>
                <a:ea typeface="Verdana"/>
              </a:rPr>
              <a:t>Пленочные технологии производства ИС</a:t>
            </a:r>
            <a:endParaRPr lang="en-US" sz="2800" b="0" strike="noStrike" spc="-1">
              <a:latin typeface="Arial"/>
            </a:endParaRPr>
          </a:p>
        </p:txBody>
      </p:sp>
      <p:sp>
        <p:nvSpPr>
          <p:cNvPr id="185" name="CustomShape 2"/>
          <p:cNvSpPr/>
          <p:nvPr/>
        </p:nvSpPr>
        <p:spPr>
          <a:xfrm>
            <a:off x="1561320" y="6113520"/>
            <a:ext cx="5563440" cy="3643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lstStyle/>
          <a:p>
            <a:pPr algn="ctr">
              <a:lnSpc>
                <a:spcPct val="100000"/>
              </a:lnSpc>
            </a:pPr>
            <a:r>
              <a:rPr lang="en-US" sz="1800" b="0" strike="noStrike" spc="-1">
                <a:solidFill>
                  <a:srgbClr val="000000"/>
                </a:solidFill>
                <a:latin typeface="Calibri"/>
                <a:ea typeface="DejaVu Sans" panose="020B0603030804020204"/>
              </a:rPr>
              <a:t>Тонкопленочный резистор</a:t>
            </a:r>
            <a:endParaRPr lang="en-US" sz="1800" b="0" strike="noStrike" spc="-1">
              <a:latin typeface="Arial"/>
            </a:endParaRPr>
          </a:p>
        </p:txBody>
      </p:sp>
      <p:pic>
        <p:nvPicPr>
          <p:cNvPr id="186" name="Picture 1"/>
          <p:cNvPicPr/>
          <p:nvPr/>
        </p:nvPicPr>
        <p:blipFill>
          <a:blip r:embed="rId3"/>
          <a:srcRect l="35744" t="17463" r="27039" b="27181"/>
          <a:stretch>
            <a:fillRect/>
          </a:stretch>
        </p:blipFill>
        <p:spPr>
          <a:xfrm>
            <a:off x="234360" y="1233720"/>
            <a:ext cx="4773600" cy="3994920"/>
          </a:xfrm>
          <a:prstGeom prst="rect">
            <a:avLst/>
          </a:prstGeom>
          <a:ln>
            <a:noFill/>
          </a:ln>
        </p:spPr>
      </p:pic>
      <p:pic>
        <p:nvPicPr>
          <p:cNvPr id="187" name="Picture 4"/>
          <p:cNvPicPr/>
          <p:nvPr/>
        </p:nvPicPr>
        <p:blipFill>
          <a:blip r:embed="rId4"/>
          <a:srcRect l="34630" t="29358" r="24614" b="39293"/>
          <a:stretch>
            <a:fillRect/>
          </a:stretch>
        </p:blipFill>
        <p:spPr>
          <a:xfrm>
            <a:off x="4292640" y="2232000"/>
            <a:ext cx="4618080" cy="1998000"/>
          </a:xfrm>
          <a:prstGeom prst="rect">
            <a:avLst/>
          </a:prstGeom>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477000" y="123840"/>
            <a:ext cx="8190360" cy="13248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ctr"/>
          <a:lstStyle/>
          <a:p>
            <a:pPr algn="ctr">
              <a:lnSpc>
                <a:spcPct val="90000"/>
              </a:lnSpc>
            </a:pPr>
            <a:r>
              <a:rPr lang="en-US" sz="2800" b="0" strike="noStrike" spc="-1">
                <a:solidFill>
                  <a:srgbClr val="000000"/>
                </a:solidFill>
                <a:latin typeface="Verdana"/>
                <a:ea typeface="Verdana"/>
              </a:rPr>
              <a:t>Заключительные этапы производства полупроводниковых приборов и ИС</a:t>
            </a:r>
            <a:endParaRPr lang="en-US" sz="2800" b="0" strike="noStrike" spc="-1">
              <a:latin typeface="Arial"/>
            </a:endParaRPr>
          </a:p>
        </p:txBody>
      </p:sp>
      <p:sp>
        <p:nvSpPr>
          <p:cNvPr id="189" name="CustomShape 2"/>
          <p:cNvSpPr/>
          <p:nvPr/>
        </p:nvSpPr>
        <p:spPr>
          <a:xfrm>
            <a:off x="1270080" y="1449000"/>
            <a:ext cx="377172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panose="020B0603030804020204"/>
              </a:rPr>
              <a:t>Контактная металлизация</a:t>
            </a:r>
            <a:endParaRPr lang="en-US" sz="1800" b="0" strike="noStrike" spc="-1">
              <a:latin typeface="Arial"/>
            </a:endParaRPr>
          </a:p>
        </p:txBody>
      </p:sp>
      <p:sp>
        <p:nvSpPr>
          <p:cNvPr id="190" name="CustomShape 3"/>
          <p:cNvSpPr/>
          <p:nvPr/>
        </p:nvSpPr>
        <p:spPr>
          <a:xfrm>
            <a:off x="1561320" y="1859400"/>
            <a:ext cx="7009560" cy="13690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285750" indent="-285750" algn="just">
              <a:lnSpc>
                <a:spcPct val="100000"/>
              </a:lnSpc>
              <a:buClr>
                <a:srgbClr val="000000"/>
              </a:buClr>
              <a:buFont typeface="Arial"/>
              <a:buChar char="•"/>
            </a:pPr>
            <a:r>
              <a:rPr lang="en-US" sz="1400" b="0" strike="noStrike" spc="-1">
                <a:solidFill>
                  <a:srgbClr val="000000"/>
                </a:solidFill>
                <a:latin typeface="Arial"/>
                <a:ea typeface="DejaVu Sans" panose="020B0603030804020204"/>
              </a:rPr>
              <a:t>Фотолитография для удаления ненужных участков пленки SiO2.</a:t>
            </a:r>
            <a:endParaRPr lang="en-US" sz="1400" b="0" strike="noStrike" spc="-1">
              <a:latin typeface="Arial"/>
            </a:endParaRPr>
          </a:p>
          <a:p>
            <a:pPr algn="just">
              <a:lnSpc>
                <a:spcPct val="100000"/>
              </a:lnSpc>
            </a:pPr>
            <a:endParaRPr lang="en-US" sz="1400" b="0" strike="noStrike" spc="-1">
              <a:latin typeface="Arial"/>
            </a:endParaRPr>
          </a:p>
          <a:p>
            <a:pPr marL="285750" indent="-285750" algn="just">
              <a:lnSpc>
                <a:spcPct val="100000"/>
              </a:lnSpc>
              <a:buClr>
                <a:srgbClr val="000000"/>
              </a:buClr>
              <a:buFont typeface="Arial"/>
              <a:buChar char="•"/>
            </a:pPr>
            <a:r>
              <a:rPr lang="en-US" sz="1400" b="0" strike="noStrike" spc="-1">
                <a:solidFill>
                  <a:srgbClr val="000000"/>
                </a:solidFill>
                <a:latin typeface="Arial"/>
                <a:ea typeface="DejaVu Sans" panose="020B0603030804020204"/>
              </a:rPr>
              <a:t>Напыление слоя алюминия толщиной около 1 мкм на всю оверхность пластины с помощью термического испарения в вакууме.</a:t>
            </a:r>
            <a:endParaRPr lang="en-US" sz="1400" b="0" strike="noStrike" spc="-1">
              <a:latin typeface="Arial"/>
            </a:endParaRPr>
          </a:p>
          <a:p>
            <a:pPr algn="just">
              <a:lnSpc>
                <a:spcPct val="100000"/>
              </a:lnSpc>
            </a:pPr>
            <a:endParaRPr lang="en-US" sz="1400" b="0" strike="noStrike" spc="-1">
              <a:latin typeface="Arial"/>
            </a:endParaRPr>
          </a:p>
          <a:p>
            <a:pPr marL="285750" indent="-285750" algn="just">
              <a:lnSpc>
                <a:spcPct val="100000"/>
              </a:lnSpc>
              <a:buClr>
                <a:srgbClr val="000000"/>
              </a:buClr>
              <a:buFont typeface="Arial"/>
              <a:buChar char="•"/>
            </a:pPr>
            <a:r>
              <a:rPr lang="en-US" sz="1400" b="0" strike="noStrike" spc="-1">
                <a:solidFill>
                  <a:srgbClr val="000000"/>
                </a:solidFill>
                <a:latin typeface="Arial"/>
                <a:ea typeface="DejaVu Sans" panose="020B0603030804020204"/>
              </a:rPr>
              <a:t>Фотолитография для удаления лишнего металла между областями контактов.</a:t>
            </a:r>
            <a:endParaRPr lang="en-US" sz="1400" b="0" strike="noStrike" spc="-1">
              <a:latin typeface="Arial"/>
            </a:endParaRPr>
          </a:p>
        </p:txBody>
      </p:sp>
      <p:sp>
        <p:nvSpPr>
          <p:cNvPr id="191" name="CustomShape 4"/>
          <p:cNvSpPr/>
          <p:nvPr/>
        </p:nvSpPr>
        <p:spPr>
          <a:xfrm>
            <a:off x="1270080" y="3957480"/>
            <a:ext cx="398664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panose="020B0603030804020204"/>
              </a:rPr>
              <a:t>Сборка и герметизация</a:t>
            </a:r>
            <a:endParaRPr lang="en-US" sz="1800" b="0" strike="noStrike" spc="-1">
              <a:latin typeface="Arial"/>
            </a:endParaRPr>
          </a:p>
        </p:txBody>
      </p:sp>
      <p:sp>
        <p:nvSpPr>
          <p:cNvPr id="192" name="CustomShape 5"/>
          <p:cNvSpPr/>
          <p:nvPr/>
        </p:nvSpPr>
        <p:spPr>
          <a:xfrm>
            <a:off x="1270080" y="4427280"/>
            <a:ext cx="7300800" cy="13690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gn="just">
              <a:lnSpc>
                <a:spcPct val="100000"/>
              </a:lnSpc>
            </a:pPr>
            <a:r>
              <a:rPr lang="en-US" sz="1400" b="0" strike="noStrike" spc="-1">
                <a:solidFill>
                  <a:srgbClr val="000000"/>
                </a:solidFill>
                <a:latin typeface="Arial"/>
                <a:ea typeface="DejaVu Sans" panose="020B0603030804020204"/>
              </a:rPr>
              <a:t>Кристалл напаивают на кристаллодержатель, осуществляют разводку:</a:t>
            </a:r>
            <a:endParaRPr lang="en-US" sz="1400" b="0" strike="noStrike" spc="-1">
              <a:latin typeface="Arial"/>
            </a:endParaRPr>
          </a:p>
          <a:p>
            <a:pPr marL="285750" indent="-285750" algn="just">
              <a:lnSpc>
                <a:spcPct val="100000"/>
              </a:lnSpc>
              <a:buClr>
                <a:srgbClr val="000000"/>
              </a:buClr>
              <a:buFont typeface="Arial"/>
              <a:buChar char="•"/>
            </a:pPr>
            <a:r>
              <a:rPr lang="en-US" sz="1400" b="0" strike="noStrike" spc="-1">
                <a:solidFill>
                  <a:srgbClr val="000000"/>
                </a:solidFill>
                <a:latin typeface="Arial"/>
                <a:ea typeface="DejaVu Sans" panose="020B0603030804020204"/>
              </a:rPr>
              <a:t>для отдельного транзистора это подсоединение электрических выводов к контактам базы, эмиттера и коллектора.</a:t>
            </a:r>
            <a:endParaRPr lang="en-US" sz="1400" b="0" strike="noStrike" spc="-1">
              <a:latin typeface="Arial"/>
            </a:endParaRPr>
          </a:p>
          <a:p>
            <a:pPr algn="just">
              <a:lnSpc>
                <a:spcPct val="100000"/>
              </a:lnSpc>
            </a:pPr>
            <a:endParaRPr lang="en-US" sz="1400" b="0" strike="noStrike" spc="-1">
              <a:latin typeface="Arial"/>
            </a:endParaRPr>
          </a:p>
          <a:p>
            <a:pPr marL="285750" indent="-285750" algn="just">
              <a:lnSpc>
                <a:spcPct val="100000"/>
              </a:lnSpc>
              <a:buClr>
                <a:srgbClr val="000000"/>
              </a:buClr>
              <a:buFont typeface="Arial"/>
              <a:buChar char="•"/>
            </a:pPr>
            <a:r>
              <a:rPr lang="en-US" sz="1400" b="0" strike="noStrike" spc="-1">
                <a:solidFill>
                  <a:srgbClr val="000000"/>
                </a:solidFill>
                <a:latin typeface="Arial"/>
                <a:ea typeface="DejaVu Sans" panose="020B0603030804020204"/>
              </a:rPr>
              <a:t>для микросхемы это подсоединение электрических выводов к металлизованным контактам в соответствии с опологической схемой ИС.</a:t>
            </a:r>
            <a:endParaRPr lang="en-US" sz="1400" b="0" strike="noStrike" spc="-1">
              <a:latin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065" cy="772160"/>
          </a:xfrm>
        </p:spPr>
        <p:txBody>
          <a:bodyPr/>
          <a:lstStyle/>
          <a:p>
            <a:pPr algn="ctr"/>
            <a:r>
              <a:rPr lang="en-US" sz="2800"/>
              <a:t>Тестовая структура</a:t>
            </a:r>
          </a:p>
        </p:txBody>
      </p:sp>
      <p:pic>
        <p:nvPicPr>
          <p:cNvPr id="5" name="Picture 4"/>
          <p:cNvPicPr>
            <a:picLocks noChangeAspect="1"/>
          </p:cNvPicPr>
          <p:nvPr/>
        </p:nvPicPr>
        <p:blipFill>
          <a:blip r:embed="rId3"/>
          <a:stretch>
            <a:fillRect/>
          </a:stretch>
        </p:blipFill>
        <p:spPr>
          <a:xfrm>
            <a:off x="1316990" y="1274445"/>
            <a:ext cx="6193790" cy="4150995"/>
          </a:xfrm>
          <a:prstGeom prst="rect">
            <a:avLst/>
          </a:prstGeom>
        </p:spPr>
      </p:pic>
      <p:sp>
        <p:nvSpPr>
          <p:cNvPr id="6" name="Text Box 5"/>
          <p:cNvSpPr txBox="1"/>
          <p:nvPr/>
        </p:nvSpPr>
        <p:spPr>
          <a:xfrm>
            <a:off x="1243330" y="5656580"/>
            <a:ext cx="6341110" cy="737235"/>
          </a:xfrm>
          <a:prstGeom prst="rect">
            <a:avLst/>
          </a:prstGeom>
          <a:noFill/>
        </p:spPr>
        <p:txBody>
          <a:bodyPr wrap="square" rtlCol="0" anchor="t">
            <a:spAutoFit/>
          </a:bodyPr>
          <a:lstStyle/>
          <a:p>
            <a:pPr algn="just"/>
            <a:r>
              <a:rPr lang="en-US" sz="1400"/>
              <a:t>Оборудование для тестирования полупроводниковой подложки на растяжение-сжатие, может применяться для тестирования адгезии</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065" cy="786765"/>
          </a:xfrm>
        </p:spPr>
        <p:txBody>
          <a:bodyPr/>
          <a:lstStyle/>
          <a:p>
            <a:pPr algn="ctr"/>
            <a:r>
              <a:rPr lang="en-US" sz="2400"/>
              <a:t>Тестировщик полупроводниковых пластин</a:t>
            </a:r>
          </a:p>
        </p:txBody>
      </p:sp>
      <p:pic>
        <p:nvPicPr>
          <p:cNvPr id="4" name="Picture 3"/>
          <p:cNvPicPr>
            <a:picLocks noChangeAspect="1"/>
          </p:cNvPicPr>
          <p:nvPr/>
        </p:nvPicPr>
        <p:blipFill>
          <a:blip r:embed="rId3"/>
          <a:stretch>
            <a:fillRect/>
          </a:stretch>
        </p:blipFill>
        <p:spPr>
          <a:xfrm>
            <a:off x="-8890" y="1151890"/>
            <a:ext cx="4988560" cy="3875405"/>
          </a:xfrm>
          <a:prstGeom prst="rect">
            <a:avLst/>
          </a:prstGeom>
        </p:spPr>
      </p:pic>
      <p:pic>
        <p:nvPicPr>
          <p:cNvPr id="5" name="Picture 4"/>
          <p:cNvPicPr>
            <a:picLocks noChangeAspect="1"/>
          </p:cNvPicPr>
          <p:nvPr/>
        </p:nvPicPr>
        <p:blipFill>
          <a:blip r:embed="rId4"/>
          <a:stretch>
            <a:fillRect/>
          </a:stretch>
        </p:blipFill>
        <p:spPr>
          <a:xfrm>
            <a:off x="4979670" y="1125220"/>
            <a:ext cx="4050665" cy="3902075"/>
          </a:xfrm>
          <a:prstGeom prst="rect">
            <a:avLst/>
          </a:prstGeom>
        </p:spPr>
      </p:pic>
      <p:sp>
        <p:nvSpPr>
          <p:cNvPr id="6" name="Text Box 5"/>
          <p:cNvSpPr txBox="1"/>
          <p:nvPr/>
        </p:nvSpPr>
        <p:spPr>
          <a:xfrm>
            <a:off x="255270" y="5227955"/>
            <a:ext cx="4460875" cy="829945"/>
          </a:xfrm>
          <a:prstGeom prst="rect">
            <a:avLst/>
          </a:prstGeom>
          <a:noFill/>
        </p:spPr>
        <p:txBody>
          <a:bodyPr wrap="square" rtlCol="0" anchor="t">
            <a:spAutoFit/>
          </a:bodyPr>
          <a:lstStyle/>
          <a:p>
            <a:pPr algn="ctr"/>
            <a:r>
              <a:rPr lang="en-US" sz="1200"/>
              <a:t>Тестировщик 8-дюймовых полупроводниковых пластин, показан с верхней панели, тестер и элементы зондовой платы для наглядности удалены.</a:t>
            </a:r>
          </a:p>
        </p:txBody>
      </p:sp>
      <p:sp>
        <p:nvSpPr>
          <p:cNvPr id="7" name="Text Box 6"/>
          <p:cNvSpPr txBox="1"/>
          <p:nvPr/>
        </p:nvSpPr>
        <p:spPr>
          <a:xfrm>
            <a:off x="5252085" y="5329555"/>
            <a:ext cx="3778250" cy="460375"/>
          </a:xfrm>
          <a:prstGeom prst="rect">
            <a:avLst/>
          </a:prstGeom>
          <a:noFill/>
        </p:spPr>
        <p:txBody>
          <a:bodyPr wrap="square" rtlCol="0" anchor="t">
            <a:spAutoFit/>
          </a:bodyPr>
          <a:lstStyle/>
          <a:p>
            <a:pPr algn="ctr"/>
            <a:r>
              <a:rPr lang="en-US" sz="1200"/>
              <a:t>Российский тестировщик полупроводниковых пластин Зонд-А5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1775445" y="191145"/>
            <a:ext cx="576468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panose="020B0603030804020204"/>
              </a:rPr>
              <a:t>Установка молекулярно-лучевой эпитаксии</a:t>
            </a:r>
            <a:endParaRPr lang="en-US" sz="1800" b="0" strike="noStrike" spc="-1">
              <a:latin typeface="Arial"/>
            </a:endParaRPr>
          </a:p>
        </p:txBody>
      </p:sp>
      <p:pic>
        <p:nvPicPr>
          <p:cNvPr id="2" name="Picture 1"/>
          <p:cNvPicPr>
            <a:picLocks noChangeAspect="1"/>
          </p:cNvPicPr>
          <p:nvPr/>
        </p:nvPicPr>
        <p:blipFill>
          <a:blip r:embed="rId3"/>
          <a:stretch>
            <a:fillRect/>
          </a:stretch>
        </p:blipFill>
        <p:spPr>
          <a:xfrm>
            <a:off x="915670" y="784225"/>
            <a:ext cx="7312025" cy="4895215"/>
          </a:xfrm>
          <a:prstGeom prst="rect">
            <a:avLst/>
          </a:prstGeom>
        </p:spPr>
      </p:pic>
      <p:sp>
        <p:nvSpPr>
          <p:cNvPr id="3" name="Text Box 2"/>
          <p:cNvSpPr txBox="1"/>
          <p:nvPr/>
        </p:nvSpPr>
        <p:spPr>
          <a:xfrm>
            <a:off x="820420" y="5974715"/>
            <a:ext cx="7893050" cy="460375"/>
          </a:xfrm>
          <a:prstGeom prst="rect">
            <a:avLst/>
          </a:prstGeom>
          <a:noFill/>
        </p:spPr>
        <p:txBody>
          <a:bodyPr wrap="square" rtlCol="0" anchor="t">
            <a:spAutoFit/>
          </a:bodyPr>
          <a:lstStyle/>
          <a:p>
            <a:r>
              <a:rPr lang="en-US" sz="1200"/>
              <a:t>Система молекулярно-пучковой эпитаксии. Видна ростовая камера (слева) и камера загрузки образцов (справа), разделенные заслонкой-шибером.</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1882800" y="5888880"/>
            <a:ext cx="576468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panose="020B0603030804020204"/>
              </a:rPr>
              <a:t>Установка совмещения и экспонирования</a:t>
            </a:r>
            <a:endParaRPr lang="en-US" sz="1800" b="0" strike="noStrike" spc="-1">
              <a:latin typeface="Arial"/>
            </a:endParaRPr>
          </a:p>
        </p:txBody>
      </p:sp>
      <p:pic>
        <p:nvPicPr>
          <p:cNvPr id="196" name="Picture 1"/>
          <p:cNvPicPr/>
          <p:nvPr/>
        </p:nvPicPr>
        <p:blipFill>
          <a:blip r:embed="rId3"/>
          <a:srcRect l="33850" t="15692" r="27549" b="15692"/>
          <a:stretch>
            <a:fillRect/>
          </a:stretch>
        </p:blipFill>
        <p:spPr>
          <a:xfrm>
            <a:off x="1882800" y="192240"/>
            <a:ext cx="5378040" cy="5378760"/>
          </a:xfrm>
          <a:prstGeom prst="rect">
            <a:avLst/>
          </a:prstGeom>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1210320" y="5888880"/>
            <a:ext cx="702144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panose="020B0603030804020204"/>
              </a:rPr>
              <a:t>Установка для скрайбирования и разрезания пластин</a:t>
            </a:r>
            <a:endParaRPr lang="en-US" sz="1800" b="0" strike="noStrike" spc="-1">
              <a:latin typeface="Arial"/>
            </a:endParaRPr>
          </a:p>
        </p:txBody>
      </p:sp>
      <p:pic>
        <p:nvPicPr>
          <p:cNvPr id="198" name="Picture 2"/>
          <p:cNvPicPr/>
          <p:nvPr/>
        </p:nvPicPr>
        <p:blipFill>
          <a:blip r:embed="rId3"/>
          <a:srcRect l="30699" t="21295" r="26766" b="10789"/>
          <a:stretch>
            <a:fillRect/>
          </a:stretch>
        </p:blipFill>
        <p:spPr>
          <a:xfrm>
            <a:off x="1462320" y="299160"/>
            <a:ext cx="5986440" cy="5376960"/>
          </a:xfrm>
          <a:prstGeom prst="rect">
            <a:avLst/>
          </a:prstGeom>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740880" y="5888880"/>
            <a:ext cx="7781400" cy="36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panose="020B0603030804020204"/>
              </a:rPr>
              <a:t>Установка для чистки и сушки пластин и нанесения резиста</a:t>
            </a:r>
            <a:endParaRPr lang="en-US" sz="1800" b="0" strike="noStrike" spc="-1">
              <a:latin typeface="Arial"/>
            </a:endParaRPr>
          </a:p>
        </p:txBody>
      </p:sp>
      <p:pic>
        <p:nvPicPr>
          <p:cNvPr id="200" name="Picture 2"/>
          <p:cNvPicPr/>
          <p:nvPr/>
        </p:nvPicPr>
        <p:blipFill>
          <a:blip r:embed="rId3"/>
          <a:srcRect l="29518" t="28297" r="24795" b="20591"/>
          <a:stretch>
            <a:fillRect/>
          </a:stretch>
        </p:blipFill>
        <p:spPr>
          <a:xfrm>
            <a:off x="395640" y="422280"/>
            <a:ext cx="8352360" cy="5256000"/>
          </a:xfrm>
          <a:prstGeom prst="rect">
            <a:avLst/>
          </a:prstGeom>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2745</Words>
  <Application>Microsoft Office PowerPoint</Application>
  <PresentationFormat>Экран (4:3)</PresentationFormat>
  <Paragraphs>198</Paragraphs>
  <Slides>12</Slides>
  <Notes>10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12</vt:i4>
      </vt:variant>
    </vt:vector>
  </HeadingPairs>
  <TitlesOfParts>
    <vt:vector size="21" baseType="lpstr">
      <vt:lpstr>Arial</vt:lpstr>
      <vt:lpstr>Calibri</vt:lpstr>
      <vt:lpstr>DejaVu Sans</vt:lpstr>
      <vt:lpstr>Symbol</vt:lpstr>
      <vt:lpstr>Times New Roman</vt:lpstr>
      <vt:lpstr>Verdana</vt:lpstr>
      <vt:lpstr>Wingdings</vt:lpstr>
      <vt:lpstr>Office Theme</vt:lpstr>
      <vt:lpstr>Office Theme</vt:lpstr>
      <vt:lpstr>Презентация PowerPoint</vt:lpstr>
      <vt:lpstr>Презентация PowerPoint</vt:lpstr>
      <vt:lpstr>Презентация PowerPoint</vt:lpstr>
      <vt:lpstr>Тестовая структура</vt:lpstr>
      <vt:lpstr>Тестировщик полупроводниковых пластин</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user</dc:creator>
  <cp:lastModifiedBy>Martin Lauren</cp:lastModifiedBy>
  <cp:revision>56</cp:revision>
  <dcterms:created xsi:type="dcterms:W3CDTF">2018-10-16T05:46:37Z</dcterms:created>
  <dcterms:modified xsi:type="dcterms:W3CDTF">2018-11-07T20:28:59Z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1033-10.1.0.6757</vt:lpwstr>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Экран (4:3)</vt:lpwstr>
  </property>
  <property fmtid="{D5CDD505-2E9C-101B-9397-08002B2CF9AE}" pid="10" name="ScaleCrop">
    <vt:bool>false</vt:bool>
  </property>
  <property fmtid="{D5CDD505-2E9C-101B-9397-08002B2CF9AE}" pid="11" name="ShareDoc">
    <vt:bool>false</vt:bool>
  </property>
  <property fmtid="{D5CDD505-2E9C-101B-9397-08002B2CF9AE}" pid="12" name="Slides">
    <vt:i4>31</vt:i4>
  </property>
</Properties>
</file>